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492" r:id="rId3"/>
    <p:sldId id="493" r:id="rId4"/>
    <p:sldId id="498" r:id="rId5"/>
    <p:sldId id="514" r:id="rId6"/>
    <p:sldId id="496" r:id="rId7"/>
    <p:sldId id="509" r:id="rId8"/>
    <p:sldId id="512" r:id="rId9"/>
    <p:sldId id="499" r:id="rId10"/>
    <p:sldId id="516" r:id="rId11"/>
    <p:sldId id="515" r:id="rId12"/>
    <p:sldId id="257" r:id="rId13"/>
    <p:sldId id="50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dy Merritt" initials="WM" lastIdx="1" clrIdx="0">
    <p:extLst>
      <p:ext uri="{19B8F6BF-5375-455C-9EA6-DF929625EA0E}">
        <p15:presenceInfo xmlns:p15="http://schemas.microsoft.com/office/powerpoint/2012/main" userId="Wendy Merri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830E"/>
    <a:srgbClr val="1898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000" autoAdjust="0"/>
  </p:normalViewPr>
  <p:slideViewPr>
    <p:cSldViewPr snapToGrid="0">
      <p:cViewPr varScale="1">
        <p:scale>
          <a:sx n="68" d="100"/>
          <a:sy n="68" d="100"/>
        </p:scale>
        <p:origin x="780" y="60"/>
      </p:cViewPr>
      <p:guideLst/>
    </p:cSldViewPr>
  </p:slideViewPr>
  <p:notesTextViewPr>
    <p:cViewPr>
      <p:scale>
        <a:sx n="3" d="2"/>
        <a:sy n="3" d="2"/>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5EE57-E0EC-46D2-98E6-26F974158E6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AU"/>
        </a:p>
      </dgm:t>
    </dgm:pt>
    <dgm:pt modelId="{AF528EEB-4DA1-4D43-877D-458027AF9389}">
      <dgm:prSet phldrT="[Text]"/>
      <dgm:spPr/>
      <dgm:t>
        <a:bodyPr/>
        <a:lstStyle/>
        <a:p>
          <a:r>
            <a:rPr lang="en-AU" dirty="0"/>
            <a:t>Project components</a:t>
          </a:r>
        </a:p>
      </dgm:t>
    </dgm:pt>
    <dgm:pt modelId="{39558B70-D48E-41B7-92A5-5EC523DF43BE}" type="parTrans" cxnId="{C479947F-007B-447E-8628-21EF2DC757FF}">
      <dgm:prSet/>
      <dgm:spPr/>
      <dgm:t>
        <a:bodyPr/>
        <a:lstStyle/>
        <a:p>
          <a:endParaRPr lang="en-AU"/>
        </a:p>
      </dgm:t>
    </dgm:pt>
    <dgm:pt modelId="{F60CBE40-B2DF-49BD-8F8B-BED2126DB120}" type="sibTrans" cxnId="{C479947F-007B-447E-8628-21EF2DC757FF}">
      <dgm:prSet/>
      <dgm:spPr/>
      <dgm:t>
        <a:bodyPr/>
        <a:lstStyle/>
        <a:p>
          <a:endParaRPr lang="en-AU"/>
        </a:p>
      </dgm:t>
    </dgm:pt>
    <dgm:pt modelId="{98075EA4-4F66-4509-B50F-73C71CB19F14}">
      <dgm:prSet phldrT="[Text]"/>
      <dgm:spPr/>
      <dgm:t>
        <a:bodyPr/>
        <a:lstStyle/>
        <a:p>
          <a:r>
            <a:rPr lang="en-AU" dirty="0"/>
            <a:t>Construction of a digital twin platform</a:t>
          </a:r>
        </a:p>
      </dgm:t>
    </dgm:pt>
    <dgm:pt modelId="{9895CFF3-B745-49A0-A781-BAAE93EE60C9}" type="parTrans" cxnId="{BC48F135-8E68-4F8B-A8C7-06A00C779174}">
      <dgm:prSet/>
      <dgm:spPr/>
      <dgm:t>
        <a:bodyPr/>
        <a:lstStyle/>
        <a:p>
          <a:endParaRPr lang="en-AU"/>
        </a:p>
      </dgm:t>
    </dgm:pt>
    <dgm:pt modelId="{A95E7F5E-D526-4E00-9075-4DE35BEB602C}" type="sibTrans" cxnId="{BC48F135-8E68-4F8B-A8C7-06A00C779174}">
      <dgm:prSet/>
      <dgm:spPr/>
      <dgm:t>
        <a:bodyPr/>
        <a:lstStyle/>
        <a:p>
          <a:endParaRPr lang="en-AU"/>
        </a:p>
      </dgm:t>
    </dgm:pt>
    <dgm:pt modelId="{CCB81418-7F62-4380-A3A0-CACFA531B4D2}">
      <dgm:prSet phldrT="[Text]"/>
      <dgm:spPr/>
      <dgm:t>
        <a:bodyPr/>
        <a:lstStyle/>
        <a:p>
          <a:r>
            <a:rPr lang="en-AU" dirty="0">
              <a:solidFill>
                <a:schemeClr val="bg1">
                  <a:lumMod val="65000"/>
                </a:schemeClr>
              </a:solidFill>
            </a:rPr>
            <a:t>Landholder farm visits &amp; interviews</a:t>
          </a:r>
        </a:p>
      </dgm:t>
    </dgm:pt>
    <dgm:pt modelId="{26A8AD71-BAB9-4841-B016-8C944602F038}" type="parTrans" cxnId="{B2262CD8-4CC5-4F27-9EAC-14CF8ADBA4C1}">
      <dgm:prSet/>
      <dgm:spPr/>
      <dgm:t>
        <a:bodyPr/>
        <a:lstStyle/>
        <a:p>
          <a:endParaRPr lang="en-AU"/>
        </a:p>
      </dgm:t>
    </dgm:pt>
    <dgm:pt modelId="{3277327C-2E68-4293-BFC9-3A2249CDF709}" type="sibTrans" cxnId="{B2262CD8-4CC5-4F27-9EAC-14CF8ADBA4C1}">
      <dgm:prSet/>
      <dgm:spPr/>
      <dgm:t>
        <a:bodyPr/>
        <a:lstStyle/>
        <a:p>
          <a:endParaRPr lang="en-AU"/>
        </a:p>
      </dgm:t>
    </dgm:pt>
    <dgm:pt modelId="{C01C8AE4-B176-431B-847B-8F41C632D658}">
      <dgm:prSet phldrT="[Text]"/>
      <dgm:spPr/>
      <dgm:t>
        <a:bodyPr/>
        <a:lstStyle/>
        <a:p>
          <a:r>
            <a:rPr lang="en-AU" dirty="0">
              <a:solidFill>
                <a:schemeClr val="bg1"/>
              </a:solidFill>
            </a:rPr>
            <a:t>Integration of public data sources</a:t>
          </a:r>
        </a:p>
      </dgm:t>
    </dgm:pt>
    <dgm:pt modelId="{F29DA99A-F39B-46A4-B61E-EACB21929F54}" type="parTrans" cxnId="{FD23EA25-C849-48E4-8A5F-4B81A38AA8C8}">
      <dgm:prSet/>
      <dgm:spPr/>
      <dgm:t>
        <a:bodyPr/>
        <a:lstStyle/>
        <a:p>
          <a:endParaRPr lang="en-AU"/>
        </a:p>
      </dgm:t>
    </dgm:pt>
    <dgm:pt modelId="{EB1B9CA2-2694-43AE-B543-0112C0A42D85}" type="sibTrans" cxnId="{FD23EA25-C849-48E4-8A5F-4B81A38AA8C8}">
      <dgm:prSet/>
      <dgm:spPr/>
      <dgm:t>
        <a:bodyPr/>
        <a:lstStyle/>
        <a:p>
          <a:endParaRPr lang="en-AU"/>
        </a:p>
      </dgm:t>
    </dgm:pt>
    <dgm:pt modelId="{D8EA7376-483E-4F5A-A5E1-4394272A7259}">
      <dgm:prSet phldrT="[Text]"/>
      <dgm:spPr>
        <a:ln>
          <a:solidFill>
            <a:schemeClr val="bg1">
              <a:lumMod val="65000"/>
            </a:schemeClr>
          </a:solidFill>
        </a:ln>
      </dgm:spPr>
      <dgm:t>
        <a:bodyPr/>
        <a:lstStyle/>
        <a:p>
          <a:r>
            <a:rPr lang="en-AU" dirty="0">
              <a:solidFill>
                <a:schemeClr val="bg1">
                  <a:lumMod val="65000"/>
                </a:schemeClr>
              </a:solidFill>
            </a:rPr>
            <a:t>Engagement with state government</a:t>
          </a:r>
        </a:p>
      </dgm:t>
    </dgm:pt>
    <dgm:pt modelId="{DB907466-0F54-4542-91BE-24A98C29FC33}" type="parTrans" cxnId="{CDF11F96-FE63-4836-BA82-91E4CB9C5C8C}">
      <dgm:prSet/>
      <dgm:spPr/>
      <dgm:t>
        <a:bodyPr/>
        <a:lstStyle/>
        <a:p>
          <a:endParaRPr lang="en-AU"/>
        </a:p>
      </dgm:t>
    </dgm:pt>
    <dgm:pt modelId="{17738E86-E94A-47F9-8CD9-5677B03ED471}" type="sibTrans" cxnId="{CDF11F96-FE63-4836-BA82-91E4CB9C5C8C}">
      <dgm:prSet/>
      <dgm:spPr/>
      <dgm:t>
        <a:bodyPr/>
        <a:lstStyle/>
        <a:p>
          <a:endParaRPr lang="en-AU"/>
        </a:p>
      </dgm:t>
    </dgm:pt>
    <dgm:pt modelId="{941946B1-C514-4028-BCF8-63DB575C510E}" type="pres">
      <dgm:prSet presAssocID="{B825EE57-E0EC-46D2-98E6-26F974158E66}" presName="diagram" presStyleCnt="0">
        <dgm:presLayoutVars>
          <dgm:chMax val="1"/>
          <dgm:dir/>
          <dgm:animLvl val="ctr"/>
          <dgm:resizeHandles val="exact"/>
        </dgm:presLayoutVars>
      </dgm:prSet>
      <dgm:spPr/>
    </dgm:pt>
    <dgm:pt modelId="{FC57DD49-CF24-4987-8472-A61F9CEA5C18}" type="pres">
      <dgm:prSet presAssocID="{B825EE57-E0EC-46D2-98E6-26F974158E66}" presName="matrix" presStyleCnt="0"/>
      <dgm:spPr/>
    </dgm:pt>
    <dgm:pt modelId="{3710DA61-6ECD-49E9-AE68-249C95B6DD49}" type="pres">
      <dgm:prSet presAssocID="{B825EE57-E0EC-46D2-98E6-26F974158E66}" presName="tile1" presStyleLbl="node1" presStyleIdx="0" presStyleCnt="4"/>
      <dgm:spPr/>
    </dgm:pt>
    <dgm:pt modelId="{7030EAB5-F391-4857-9B94-809A214B1E1D}" type="pres">
      <dgm:prSet presAssocID="{B825EE57-E0EC-46D2-98E6-26F974158E66}" presName="tile1text" presStyleLbl="node1" presStyleIdx="0" presStyleCnt="4">
        <dgm:presLayoutVars>
          <dgm:chMax val="0"/>
          <dgm:chPref val="0"/>
          <dgm:bulletEnabled val="1"/>
        </dgm:presLayoutVars>
      </dgm:prSet>
      <dgm:spPr/>
    </dgm:pt>
    <dgm:pt modelId="{160697F9-13A1-41B6-8D82-AFBBEB39987F}" type="pres">
      <dgm:prSet presAssocID="{B825EE57-E0EC-46D2-98E6-26F974158E66}" presName="tile2" presStyleLbl="node1" presStyleIdx="1" presStyleCnt="4" custLinFactNeighborX="42751" custLinFactNeighborY="-1320"/>
      <dgm:spPr/>
    </dgm:pt>
    <dgm:pt modelId="{4A359C01-9EE8-4D17-8D5F-DDB71AAF1E38}" type="pres">
      <dgm:prSet presAssocID="{B825EE57-E0EC-46D2-98E6-26F974158E66}" presName="tile2text" presStyleLbl="node1" presStyleIdx="1" presStyleCnt="4">
        <dgm:presLayoutVars>
          <dgm:chMax val="0"/>
          <dgm:chPref val="0"/>
          <dgm:bulletEnabled val="1"/>
        </dgm:presLayoutVars>
      </dgm:prSet>
      <dgm:spPr/>
    </dgm:pt>
    <dgm:pt modelId="{43C8BF3C-BF3A-41D7-8213-CA8105FEF95C}" type="pres">
      <dgm:prSet presAssocID="{B825EE57-E0EC-46D2-98E6-26F974158E66}" presName="tile3" presStyleLbl="node1" presStyleIdx="2" presStyleCnt="4"/>
      <dgm:spPr/>
    </dgm:pt>
    <dgm:pt modelId="{90484ADF-78AA-4BFC-AB3B-5C11B0D11E21}" type="pres">
      <dgm:prSet presAssocID="{B825EE57-E0EC-46D2-98E6-26F974158E66}" presName="tile3text" presStyleLbl="node1" presStyleIdx="2" presStyleCnt="4">
        <dgm:presLayoutVars>
          <dgm:chMax val="0"/>
          <dgm:chPref val="0"/>
          <dgm:bulletEnabled val="1"/>
        </dgm:presLayoutVars>
      </dgm:prSet>
      <dgm:spPr/>
    </dgm:pt>
    <dgm:pt modelId="{06FDCE49-DEB5-4943-BCB4-C6A1CADD6160}" type="pres">
      <dgm:prSet presAssocID="{B825EE57-E0EC-46D2-98E6-26F974158E66}" presName="tile4" presStyleLbl="node1" presStyleIdx="3" presStyleCnt="4"/>
      <dgm:spPr/>
    </dgm:pt>
    <dgm:pt modelId="{D3DEDD99-783B-4E56-A01C-279D4F9CA3A0}" type="pres">
      <dgm:prSet presAssocID="{B825EE57-E0EC-46D2-98E6-26F974158E66}" presName="tile4text" presStyleLbl="node1" presStyleIdx="3" presStyleCnt="4">
        <dgm:presLayoutVars>
          <dgm:chMax val="0"/>
          <dgm:chPref val="0"/>
          <dgm:bulletEnabled val="1"/>
        </dgm:presLayoutVars>
      </dgm:prSet>
      <dgm:spPr/>
    </dgm:pt>
    <dgm:pt modelId="{05F2F331-24AB-4CBE-A6BB-641855E7A3F5}" type="pres">
      <dgm:prSet presAssocID="{B825EE57-E0EC-46D2-98E6-26F974158E66}" presName="centerTile" presStyleLbl="fgShp" presStyleIdx="0" presStyleCnt="1">
        <dgm:presLayoutVars>
          <dgm:chMax val="0"/>
          <dgm:chPref val="0"/>
        </dgm:presLayoutVars>
      </dgm:prSet>
      <dgm:spPr/>
    </dgm:pt>
  </dgm:ptLst>
  <dgm:cxnLst>
    <dgm:cxn modelId="{FD23EA25-C849-48E4-8A5F-4B81A38AA8C8}" srcId="{AF528EEB-4DA1-4D43-877D-458027AF9389}" destId="{C01C8AE4-B176-431B-847B-8F41C632D658}" srcOrd="2" destOrd="0" parTransId="{F29DA99A-F39B-46A4-B61E-EACB21929F54}" sibTransId="{EB1B9CA2-2694-43AE-B543-0112C0A42D85}"/>
    <dgm:cxn modelId="{A5572C31-9D86-412D-86A3-641E227158B9}" type="presOf" srcId="{C01C8AE4-B176-431B-847B-8F41C632D658}" destId="{43C8BF3C-BF3A-41D7-8213-CA8105FEF95C}" srcOrd="0" destOrd="0" presId="urn:microsoft.com/office/officeart/2005/8/layout/matrix1"/>
    <dgm:cxn modelId="{BC48F135-8E68-4F8B-A8C7-06A00C779174}" srcId="{AF528EEB-4DA1-4D43-877D-458027AF9389}" destId="{98075EA4-4F66-4509-B50F-73C71CB19F14}" srcOrd="0" destOrd="0" parTransId="{9895CFF3-B745-49A0-A781-BAAE93EE60C9}" sibTransId="{A95E7F5E-D526-4E00-9075-4DE35BEB602C}"/>
    <dgm:cxn modelId="{3695F960-68CB-4F15-A682-CD6693F0D1BB}" type="presOf" srcId="{D8EA7376-483E-4F5A-A5E1-4394272A7259}" destId="{06FDCE49-DEB5-4943-BCB4-C6A1CADD6160}" srcOrd="0" destOrd="0" presId="urn:microsoft.com/office/officeart/2005/8/layout/matrix1"/>
    <dgm:cxn modelId="{C479947F-007B-447E-8628-21EF2DC757FF}" srcId="{B825EE57-E0EC-46D2-98E6-26F974158E66}" destId="{AF528EEB-4DA1-4D43-877D-458027AF9389}" srcOrd="0" destOrd="0" parTransId="{39558B70-D48E-41B7-92A5-5EC523DF43BE}" sibTransId="{F60CBE40-B2DF-49BD-8F8B-BED2126DB120}"/>
    <dgm:cxn modelId="{2B312493-95FC-4D41-B691-8E13C97DD331}" type="presOf" srcId="{98075EA4-4F66-4509-B50F-73C71CB19F14}" destId="{3710DA61-6ECD-49E9-AE68-249C95B6DD49}" srcOrd="0" destOrd="0" presId="urn:microsoft.com/office/officeart/2005/8/layout/matrix1"/>
    <dgm:cxn modelId="{CDF11F96-FE63-4836-BA82-91E4CB9C5C8C}" srcId="{AF528EEB-4DA1-4D43-877D-458027AF9389}" destId="{D8EA7376-483E-4F5A-A5E1-4394272A7259}" srcOrd="3" destOrd="0" parTransId="{DB907466-0F54-4542-91BE-24A98C29FC33}" sibTransId="{17738E86-E94A-47F9-8CD9-5677B03ED471}"/>
    <dgm:cxn modelId="{BCEC129F-9338-4876-92A2-D748621F577A}" type="presOf" srcId="{CCB81418-7F62-4380-A3A0-CACFA531B4D2}" destId="{4A359C01-9EE8-4D17-8D5F-DDB71AAF1E38}" srcOrd="1" destOrd="0" presId="urn:microsoft.com/office/officeart/2005/8/layout/matrix1"/>
    <dgm:cxn modelId="{08806C9F-8DD6-4A5B-914E-C9A1F1864CE0}" type="presOf" srcId="{98075EA4-4F66-4509-B50F-73C71CB19F14}" destId="{7030EAB5-F391-4857-9B94-809A214B1E1D}" srcOrd="1" destOrd="0" presId="urn:microsoft.com/office/officeart/2005/8/layout/matrix1"/>
    <dgm:cxn modelId="{B345FAA0-318A-410B-B18D-848FD453FAA1}" type="presOf" srcId="{D8EA7376-483E-4F5A-A5E1-4394272A7259}" destId="{D3DEDD99-783B-4E56-A01C-279D4F9CA3A0}" srcOrd="1" destOrd="0" presId="urn:microsoft.com/office/officeart/2005/8/layout/matrix1"/>
    <dgm:cxn modelId="{81E04DC1-AFF3-4F65-B188-EDF564772C7C}" type="presOf" srcId="{AF528EEB-4DA1-4D43-877D-458027AF9389}" destId="{05F2F331-24AB-4CBE-A6BB-641855E7A3F5}" srcOrd="0" destOrd="0" presId="urn:microsoft.com/office/officeart/2005/8/layout/matrix1"/>
    <dgm:cxn modelId="{018E24CA-8BA2-412B-9759-2B47687B4D17}" type="presOf" srcId="{CCB81418-7F62-4380-A3A0-CACFA531B4D2}" destId="{160697F9-13A1-41B6-8D82-AFBBEB39987F}" srcOrd="0" destOrd="0" presId="urn:microsoft.com/office/officeart/2005/8/layout/matrix1"/>
    <dgm:cxn modelId="{B2262CD8-4CC5-4F27-9EAC-14CF8ADBA4C1}" srcId="{AF528EEB-4DA1-4D43-877D-458027AF9389}" destId="{CCB81418-7F62-4380-A3A0-CACFA531B4D2}" srcOrd="1" destOrd="0" parTransId="{26A8AD71-BAB9-4841-B016-8C944602F038}" sibTransId="{3277327C-2E68-4293-BFC9-3A2249CDF709}"/>
    <dgm:cxn modelId="{2CEA05DA-6D80-420F-AFA4-F188EFAB77F4}" type="presOf" srcId="{B825EE57-E0EC-46D2-98E6-26F974158E66}" destId="{941946B1-C514-4028-BCF8-63DB575C510E}" srcOrd="0" destOrd="0" presId="urn:microsoft.com/office/officeart/2005/8/layout/matrix1"/>
    <dgm:cxn modelId="{8A0DCCEE-D4F9-47DE-9726-9428B5254368}" type="presOf" srcId="{C01C8AE4-B176-431B-847B-8F41C632D658}" destId="{90484ADF-78AA-4BFC-AB3B-5C11B0D11E21}" srcOrd="1" destOrd="0" presId="urn:microsoft.com/office/officeart/2005/8/layout/matrix1"/>
    <dgm:cxn modelId="{8F4D9D94-D87D-4C45-A421-C8C7092A6610}" type="presParOf" srcId="{941946B1-C514-4028-BCF8-63DB575C510E}" destId="{FC57DD49-CF24-4987-8472-A61F9CEA5C18}" srcOrd="0" destOrd="0" presId="urn:microsoft.com/office/officeart/2005/8/layout/matrix1"/>
    <dgm:cxn modelId="{5B44411F-B803-4DF7-9F5B-75ABD0CF22FD}" type="presParOf" srcId="{FC57DD49-CF24-4987-8472-A61F9CEA5C18}" destId="{3710DA61-6ECD-49E9-AE68-249C95B6DD49}" srcOrd="0" destOrd="0" presId="urn:microsoft.com/office/officeart/2005/8/layout/matrix1"/>
    <dgm:cxn modelId="{A232FF4B-F41F-420D-8D93-AF0554E0442C}" type="presParOf" srcId="{FC57DD49-CF24-4987-8472-A61F9CEA5C18}" destId="{7030EAB5-F391-4857-9B94-809A214B1E1D}" srcOrd="1" destOrd="0" presId="urn:microsoft.com/office/officeart/2005/8/layout/matrix1"/>
    <dgm:cxn modelId="{9E9D01C0-B09A-4396-9C1D-8CB823802BDC}" type="presParOf" srcId="{FC57DD49-CF24-4987-8472-A61F9CEA5C18}" destId="{160697F9-13A1-41B6-8D82-AFBBEB39987F}" srcOrd="2" destOrd="0" presId="urn:microsoft.com/office/officeart/2005/8/layout/matrix1"/>
    <dgm:cxn modelId="{19C651E7-DCE6-4914-9CD2-337958336A3D}" type="presParOf" srcId="{FC57DD49-CF24-4987-8472-A61F9CEA5C18}" destId="{4A359C01-9EE8-4D17-8D5F-DDB71AAF1E38}" srcOrd="3" destOrd="0" presId="urn:microsoft.com/office/officeart/2005/8/layout/matrix1"/>
    <dgm:cxn modelId="{4D796048-F2FF-4F3A-8F49-C4F916E7BB06}" type="presParOf" srcId="{FC57DD49-CF24-4987-8472-A61F9CEA5C18}" destId="{43C8BF3C-BF3A-41D7-8213-CA8105FEF95C}" srcOrd="4" destOrd="0" presId="urn:microsoft.com/office/officeart/2005/8/layout/matrix1"/>
    <dgm:cxn modelId="{51D6B5C9-6442-48C0-9EDC-6CC4BEDE649E}" type="presParOf" srcId="{FC57DD49-CF24-4987-8472-A61F9CEA5C18}" destId="{90484ADF-78AA-4BFC-AB3B-5C11B0D11E21}" srcOrd="5" destOrd="0" presId="urn:microsoft.com/office/officeart/2005/8/layout/matrix1"/>
    <dgm:cxn modelId="{2B2899BE-304C-4B56-834D-AB58C9D50CAE}" type="presParOf" srcId="{FC57DD49-CF24-4987-8472-A61F9CEA5C18}" destId="{06FDCE49-DEB5-4943-BCB4-C6A1CADD6160}" srcOrd="6" destOrd="0" presId="urn:microsoft.com/office/officeart/2005/8/layout/matrix1"/>
    <dgm:cxn modelId="{7F7F73F8-E0C6-43C6-B9BD-D28FCA5D5994}" type="presParOf" srcId="{FC57DD49-CF24-4987-8472-A61F9CEA5C18}" destId="{D3DEDD99-783B-4E56-A01C-279D4F9CA3A0}" srcOrd="7" destOrd="0" presId="urn:microsoft.com/office/officeart/2005/8/layout/matrix1"/>
    <dgm:cxn modelId="{B4683CD6-B3FE-4337-95A9-C188411F6229}" type="presParOf" srcId="{941946B1-C514-4028-BCF8-63DB575C510E}" destId="{05F2F331-24AB-4CBE-A6BB-641855E7A3F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25EE57-E0EC-46D2-98E6-26F974158E6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AU"/>
        </a:p>
      </dgm:t>
    </dgm:pt>
    <dgm:pt modelId="{AF528EEB-4DA1-4D43-877D-458027AF9389}">
      <dgm:prSet phldrT="[Text]"/>
      <dgm:spPr/>
      <dgm:t>
        <a:bodyPr/>
        <a:lstStyle/>
        <a:p>
          <a:r>
            <a:rPr lang="en-AU" dirty="0"/>
            <a:t>Project components</a:t>
          </a:r>
        </a:p>
      </dgm:t>
    </dgm:pt>
    <dgm:pt modelId="{39558B70-D48E-41B7-92A5-5EC523DF43BE}" type="parTrans" cxnId="{C479947F-007B-447E-8628-21EF2DC757FF}">
      <dgm:prSet/>
      <dgm:spPr/>
      <dgm:t>
        <a:bodyPr/>
        <a:lstStyle/>
        <a:p>
          <a:endParaRPr lang="en-AU"/>
        </a:p>
      </dgm:t>
    </dgm:pt>
    <dgm:pt modelId="{F60CBE40-B2DF-49BD-8F8B-BED2126DB120}" type="sibTrans" cxnId="{C479947F-007B-447E-8628-21EF2DC757FF}">
      <dgm:prSet/>
      <dgm:spPr/>
      <dgm:t>
        <a:bodyPr/>
        <a:lstStyle/>
        <a:p>
          <a:endParaRPr lang="en-AU"/>
        </a:p>
      </dgm:t>
    </dgm:pt>
    <dgm:pt modelId="{98075EA4-4F66-4509-B50F-73C71CB19F14}">
      <dgm:prSet phldrT="[Text]"/>
      <dgm:spPr/>
      <dgm:t>
        <a:bodyPr/>
        <a:lstStyle/>
        <a:p>
          <a:r>
            <a:rPr lang="en-AU" dirty="0">
              <a:solidFill>
                <a:schemeClr val="bg1">
                  <a:lumMod val="65000"/>
                </a:schemeClr>
              </a:solidFill>
            </a:rPr>
            <a:t>Construction of a digital twin platform</a:t>
          </a:r>
        </a:p>
      </dgm:t>
    </dgm:pt>
    <dgm:pt modelId="{9895CFF3-B745-49A0-A781-BAAE93EE60C9}" type="parTrans" cxnId="{BC48F135-8E68-4F8B-A8C7-06A00C779174}">
      <dgm:prSet/>
      <dgm:spPr/>
      <dgm:t>
        <a:bodyPr/>
        <a:lstStyle/>
        <a:p>
          <a:endParaRPr lang="en-AU"/>
        </a:p>
      </dgm:t>
    </dgm:pt>
    <dgm:pt modelId="{A95E7F5E-D526-4E00-9075-4DE35BEB602C}" type="sibTrans" cxnId="{BC48F135-8E68-4F8B-A8C7-06A00C779174}">
      <dgm:prSet/>
      <dgm:spPr/>
      <dgm:t>
        <a:bodyPr/>
        <a:lstStyle/>
        <a:p>
          <a:endParaRPr lang="en-AU"/>
        </a:p>
      </dgm:t>
    </dgm:pt>
    <dgm:pt modelId="{CCB81418-7F62-4380-A3A0-CACFA531B4D2}">
      <dgm:prSet phldrT="[Text]"/>
      <dgm:spPr/>
      <dgm:t>
        <a:bodyPr/>
        <a:lstStyle/>
        <a:p>
          <a:r>
            <a:rPr lang="en-AU" dirty="0">
              <a:solidFill>
                <a:schemeClr val="bg1"/>
              </a:solidFill>
            </a:rPr>
            <a:t>Landholder farm visits &amp; interviews</a:t>
          </a:r>
        </a:p>
      </dgm:t>
    </dgm:pt>
    <dgm:pt modelId="{26A8AD71-BAB9-4841-B016-8C944602F038}" type="parTrans" cxnId="{B2262CD8-4CC5-4F27-9EAC-14CF8ADBA4C1}">
      <dgm:prSet/>
      <dgm:spPr/>
      <dgm:t>
        <a:bodyPr/>
        <a:lstStyle/>
        <a:p>
          <a:endParaRPr lang="en-AU"/>
        </a:p>
      </dgm:t>
    </dgm:pt>
    <dgm:pt modelId="{3277327C-2E68-4293-BFC9-3A2249CDF709}" type="sibTrans" cxnId="{B2262CD8-4CC5-4F27-9EAC-14CF8ADBA4C1}">
      <dgm:prSet/>
      <dgm:spPr/>
      <dgm:t>
        <a:bodyPr/>
        <a:lstStyle/>
        <a:p>
          <a:endParaRPr lang="en-AU"/>
        </a:p>
      </dgm:t>
    </dgm:pt>
    <dgm:pt modelId="{C01C8AE4-B176-431B-847B-8F41C632D658}">
      <dgm:prSet phldrT="[Text]"/>
      <dgm:spPr/>
      <dgm:t>
        <a:bodyPr/>
        <a:lstStyle/>
        <a:p>
          <a:r>
            <a:rPr lang="en-AU" dirty="0">
              <a:solidFill>
                <a:schemeClr val="bg1">
                  <a:lumMod val="65000"/>
                </a:schemeClr>
              </a:solidFill>
            </a:rPr>
            <a:t>Integration of public data sources</a:t>
          </a:r>
        </a:p>
      </dgm:t>
    </dgm:pt>
    <dgm:pt modelId="{F29DA99A-F39B-46A4-B61E-EACB21929F54}" type="parTrans" cxnId="{FD23EA25-C849-48E4-8A5F-4B81A38AA8C8}">
      <dgm:prSet/>
      <dgm:spPr/>
      <dgm:t>
        <a:bodyPr/>
        <a:lstStyle/>
        <a:p>
          <a:endParaRPr lang="en-AU"/>
        </a:p>
      </dgm:t>
    </dgm:pt>
    <dgm:pt modelId="{EB1B9CA2-2694-43AE-B543-0112C0A42D85}" type="sibTrans" cxnId="{FD23EA25-C849-48E4-8A5F-4B81A38AA8C8}">
      <dgm:prSet/>
      <dgm:spPr/>
      <dgm:t>
        <a:bodyPr/>
        <a:lstStyle/>
        <a:p>
          <a:endParaRPr lang="en-AU"/>
        </a:p>
      </dgm:t>
    </dgm:pt>
    <dgm:pt modelId="{D8EA7376-483E-4F5A-A5E1-4394272A7259}">
      <dgm:prSet phldrT="[Text]"/>
      <dgm:spPr>
        <a:ln>
          <a:solidFill>
            <a:schemeClr val="bg1">
              <a:lumMod val="65000"/>
            </a:schemeClr>
          </a:solidFill>
        </a:ln>
      </dgm:spPr>
      <dgm:t>
        <a:bodyPr/>
        <a:lstStyle/>
        <a:p>
          <a:r>
            <a:rPr lang="en-AU" dirty="0">
              <a:solidFill>
                <a:schemeClr val="bg1">
                  <a:lumMod val="65000"/>
                </a:schemeClr>
              </a:solidFill>
            </a:rPr>
            <a:t>Engagement with state government</a:t>
          </a:r>
        </a:p>
      </dgm:t>
    </dgm:pt>
    <dgm:pt modelId="{DB907466-0F54-4542-91BE-24A98C29FC33}" type="parTrans" cxnId="{CDF11F96-FE63-4836-BA82-91E4CB9C5C8C}">
      <dgm:prSet/>
      <dgm:spPr/>
      <dgm:t>
        <a:bodyPr/>
        <a:lstStyle/>
        <a:p>
          <a:endParaRPr lang="en-AU"/>
        </a:p>
      </dgm:t>
    </dgm:pt>
    <dgm:pt modelId="{17738E86-E94A-47F9-8CD9-5677B03ED471}" type="sibTrans" cxnId="{CDF11F96-FE63-4836-BA82-91E4CB9C5C8C}">
      <dgm:prSet/>
      <dgm:spPr/>
      <dgm:t>
        <a:bodyPr/>
        <a:lstStyle/>
        <a:p>
          <a:endParaRPr lang="en-AU"/>
        </a:p>
      </dgm:t>
    </dgm:pt>
    <dgm:pt modelId="{941946B1-C514-4028-BCF8-63DB575C510E}" type="pres">
      <dgm:prSet presAssocID="{B825EE57-E0EC-46D2-98E6-26F974158E66}" presName="diagram" presStyleCnt="0">
        <dgm:presLayoutVars>
          <dgm:chMax val="1"/>
          <dgm:dir/>
          <dgm:animLvl val="ctr"/>
          <dgm:resizeHandles val="exact"/>
        </dgm:presLayoutVars>
      </dgm:prSet>
      <dgm:spPr/>
    </dgm:pt>
    <dgm:pt modelId="{FC57DD49-CF24-4987-8472-A61F9CEA5C18}" type="pres">
      <dgm:prSet presAssocID="{B825EE57-E0EC-46D2-98E6-26F974158E66}" presName="matrix" presStyleCnt="0"/>
      <dgm:spPr/>
    </dgm:pt>
    <dgm:pt modelId="{3710DA61-6ECD-49E9-AE68-249C95B6DD49}" type="pres">
      <dgm:prSet presAssocID="{B825EE57-E0EC-46D2-98E6-26F974158E66}" presName="tile1" presStyleLbl="node1" presStyleIdx="0" presStyleCnt="4"/>
      <dgm:spPr/>
    </dgm:pt>
    <dgm:pt modelId="{7030EAB5-F391-4857-9B94-809A214B1E1D}" type="pres">
      <dgm:prSet presAssocID="{B825EE57-E0EC-46D2-98E6-26F974158E66}" presName="tile1text" presStyleLbl="node1" presStyleIdx="0" presStyleCnt="4">
        <dgm:presLayoutVars>
          <dgm:chMax val="0"/>
          <dgm:chPref val="0"/>
          <dgm:bulletEnabled val="1"/>
        </dgm:presLayoutVars>
      </dgm:prSet>
      <dgm:spPr/>
    </dgm:pt>
    <dgm:pt modelId="{160697F9-13A1-41B6-8D82-AFBBEB39987F}" type="pres">
      <dgm:prSet presAssocID="{B825EE57-E0EC-46D2-98E6-26F974158E66}" presName="tile2" presStyleLbl="node1" presStyleIdx="1" presStyleCnt="4" custLinFactNeighborX="42751" custLinFactNeighborY="-1320"/>
      <dgm:spPr/>
    </dgm:pt>
    <dgm:pt modelId="{4A359C01-9EE8-4D17-8D5F-DDB71AAF1E38}" type="pres">
      <dgm:prSet presAssocID="{B825EE57-E0EC-46D2-98E6-26F974158E66}" presName="tile2text" presStyleLbl="node1" presStyleIdx="1" presStyleCnt="4">
        <dgm:presLayoutVars>
          <dgm:chMax val="0"/>
          <dgm:chPref val="0"/>
          <dgm:bulletEnabled val="1"/>
        </dgm:presLayoutVars>
      </dgm:prSet>
      <dgm:spPr/>
    </dgm:pt>
    <dgm:pt modelId="{43C8BF3C-BF3A-41D7-8213-CA8105FEF95C}" type="pres">
      <dgm:prSet presAssocID="{B825EE57-E0EC-46D2-98E6-26F974158E66}" presName="tile3" presStyleLbl="node1" presStyleIdx="2" presStyleCnt="4"/>
      <dgm:spPr/>
    </dgm:pt>
    <dgm:pt modelId="{90484ADF-78AA-4BFC-AB3B-5C11B0D11E21}" type="pres">
      <dgm:prSet presAssocID="{B825EE57-E0EC-46D2-98E6-26F974158E66}" presName="tile3text" presStyleLbl="node1" presStyleIdx="2" presStyleCnt="4">
        <dgm:presLayoutVars>
          <dgm:chMax val="0"/>
          <dgm:chPref val="0"/>
          <dgm:bulletEnabled val="1"/>
        </dgm:presLayoutVars>
      </dgm:prSet>
      <dgm:spPr/>
    </dgm:pt>
    <dgm:pt modelId="{06FDCE49-DEB5-4943-BCB4-C6A1CADD6160}" type="pres">
      <dgm:prSet presAssocID="{B825EE57-E0EC-46D2-98E6-26F974158E66}" presName="tile4" presStyleLbl="node1" presStyleIdx="3" presStyleCnt="4"/>
      <dgm:spPr/>
    </dgm:pt>
    <dgm:pt modelId="{D3DEDD99-783B-4E56-A01C-279D4F9CA3A0}" type="pres">
      <dgm:prSet presAssocID="{B825EE57-E0EC-46D2-98E6-26F974158E66}" presName="tile4text" presStyleLbl="node1" presStyleIdx="3" presStyleCnt="4">
        <dgm:presLayoutVars>
          <dgm:chMax val="0"/>
          <dgm:chPref val="0"/>
          <dgm:bulletEnabled val="1"/>
        </dgm:presLayoutVars>
      </dgm:prSet>
      <dgm:spPr/>
    </dgm:pt>
    <dgm:pt modelId="{05F2F331-24AB-4CBE-A6BB-641855E7A3F5}" type="pres">
      <dgm:prSet presAssocID="{B825EE57-E0EC-46D2-98E6-26F974158E66}" presName="centerTile" presStyleLbl="fgShp" presStyleIdx="0" presStyleCnt="1">
        <dgm:presLayoutVars>
          <dgm:chMax val="0"/>
          <dgm:chPref val="0"/>
        </dgm:presLayoutVars>
      </dgm:prSet>
      <dgm:spPr/>
    </dgm:pt>
  </dgm:ptLst>
  <dgm:cxnLst>
    <dgm:cxn modelId="{FD23EA25-C849-48E4-8A5F-4B81A38AA8C8}" srcId="{AF528EEB-4DA1-4D43-877D-458027AF9389}" destId="{C01C8AE4-B176-431B-847B-8F41C632D658}" srcOrd="2" destOrd="0" parTransId="{F29DA99A-F39B-46A4-B61E-EACB21929F54}" sibTransId="{EB1B9CA2-2694-43AE-B543-0112C0A42D85}"/>
    <dgm:cxn modelId="{A5572C31-9D86-412D-86A3-641E227158B9}" type="presOf" srcId="{C01C8AE4-B176-431B-847B-8F41C632D658}" destId="{43C8BF3C-BF3A-41D7-8213-CA8105FEF95C}" srcOrd="0" destOrd="0" presId="urn:microsoft.com/office/officeart/2005/8/layout/matrix1"/>
    <dgm:cxn modelId="{BC48F135-8E68-4F8B-A8C7-06A00C779174}" srcId="{AF528EEB-4DA1-4D43-877D-458027AF9389}" destId="{98075EA4-4F66-4509-B50F-73C71CB19F14}" srcOrd="0" destOrd="0" parTransId="{9895CFF3-B745-49A0-A781-BAAE93EE60C9}" sibTransId="{A95E7F5E-D526-4E00-9075-4DE35BEB602C}"/>
    <dgm:cxn modelId="{3695F960-68CB-4F15-A682-CD6693F0D1BB}" type="presOf" srcId="{D8EA7376-483E-4F5A-A5E1-4394272A7259}" destId="{06FDCE49-DEB5-4943-BCB4-C6A1CADD6160}" srcOrd="0" destOrd="0" presId="urn:microsoft.com/office/officeart/2005/8/layout/matrix1"/>
    <dgm:cxn modelId="{C479947F-007B-447E-8628-21EF2DC757FF}" srcId="{B825EE57-E0EC-46D2-98E6-26F974158E66}" destId="{AF528EEB-4DA1-4D43-877D-458027AF9389}" srcOrd="0" destOrd="0" parTransId="{39558B70-D48E-41B7-92A5-5EC523DF43BE}" sibTransId="{F60CBE40-B2DF-49BD-8F8B-BED2126DB120}"/>
    <dgm:cxn modelId="{2B312493-95FC-4D41-B691-8E13C97DD331}" type="presOf" srcId="{98075EA4-4F66-4509-B50F-73C71CB19F14}" destId="{3710DA61-6ECD-49E9-AE68-249C95B6DD49}" srcOrd="0" destOrd="0" presId="urn:microsoft.com/office/officeart/2005/8/layout/matrix1"/>
    <dgm:cxn modelId="{CDF11F96-FE63-4836-BA82-91E4CB9C5C8C}" srcId="{AF528EEB-4DA1-4D43-877D-458027AF9389}" destId="{D8EA7376-483E-4F5A-A5E1-4394272A7259}" srcOrd="3" destOrd="0" parTransId="{DB907466-0F54-4542-91BE-24A98C29FC33}" sibTransId="{17738E86-E94A-47F9-8CD9-5677B03ED471}"/>
    <dgm:cxn modelId="{BCEC129F-9338-4876-92A2-D748621F577A}" type="presOf" srcId="{CCB81418-7F62-4380-A3A0-CACFA531B4D2}" destId="{4A359C01-9EE8-4D17-8D5F-DDB71AAF1E38}" srcOrd="1" destOrd="0" presId="urn:microsoft.com/office/officeart/2005/8/layout/matrix1"/>
    <dgm:cxn modelId="{08806C9F-8DD6-4A5B-914E-C9A1F1864CE0}" type="presOf" srcId="{98075EA4-4F66-4509-B50F-73C71CB19F14}" destId="{7030EAB5-F391-4857-9B94-809A214B1E1D}" srcOrd="1" destOrd="0" presId="urn:microsoft.com/office/officeart/2005/8/layout/matrix1"/>
    <dgm:cxn modelId="{B345FAA0-318A-410B-B18D-848FD453FAA1}" type="presOf" srcId="{D8EA7376-483E-4F5A-A5E1-4394272A7259}" destId="{D3DEDD99-783B-4E56-A01C-279D4F9CA3A0}" srcOrd="1" destOrd="0" presId="urn:microsoft.com/office/officeart/2005/8/layout/matrix1"/>
    <dgm:cxn modelId="{81E04DC1-AFF3-4F65-B188-EDF564772C7C}" type="presOf" srcId="{AF528EEB-4DA1-4D43-877D-458027AF9389}" destId="{05F2F331-24AB-4CBE-A6BB-641855E7A3F5}" srcOrd="0" destOrd="0" presId="urn:microsoft.com/office/officeart/2005/8/layout/matrix1"/>
    <dgm:cxn modelId="{018E24CA-8BA2-412B-9759-2B47687B4D17}" type="presOf" srcId="{CCB81418-7F62-4380-A3A0-CACFA531B4D2}" destId="{160697F9-13A1-41B6-8D82-AFBBEB39987F}" srcOrd="0" destOrd="0" presId="urn:microsoft.com/office/officeart/2005/8/layout/matrix1"/>
    <dgm:cxn modelId="{B2262CD8-4CC5-4F27-9EAC-14CF8ADBA4C1}" srcId="{AF528EEB-4DA1-4D43-877D-458027AF9389}" destId="{CCB81418-7F62-4380-A3A0-CACFA531B4D2}" srcOrd="1" destOrd="0" parTransId="{26A8AD71-BAB9-4841-B016-8C944602F038}" sibTransId="{3277327C-2E68-4293-BFC9-3A2249CDF709}"/>
    <dgm:cxn modelId="{2CEA05DA-6D80-420F-AFA4-F188EFAB77F4}" type="presOf" srcId="{B825EE57-E0EC-46D2-98E6-26F974158E66}" destId="{941946B1-C514-4028-BCF8-63DB575C510E}" srcOrd="0" destOrd="0" presId="urn:microsoft.com/office/officeart/2005/8/layout/matrix1"/>
    <dgm:cxn modelId="{8A0DCCEE-D4F9-47DE-9726-9428B5254368}" type="presOf" srcId="{C01C8AE4-B176-431B-847B-8F41C632D658}" destId="{90484ADF-78AA-4BFC-AB3B-5C11B0D11E21}" srcOrd="1" destOrd="0" presId="urn:microsoft.com/office/officeart/2005/8/layout/matrix1"/>
    <dgm:cxn modelId="{8F4D9D94-D87D-4C45-A421-C8C7092A6610}" type="presParOf" srcId="{941946B1-C514-4028-BCF8-63DB575C510E}" destId="{FC57DD49-CF24-4987-8472-A61F9CEA5C18}" srcOrd="0" destOrd="0" presId="urn:microsoft.com/office/officeart/2005/8/layout/matrix1"/>
    <dgm:cxn modelId="{5B44411F-B803-4DF7-9F5B-75ABD0CF22FD}" type="presParOf" srcId="{FC57DD49-CF24-4987-8472-A61F9CEA5C18}" destId="{3710DA61-6ECD-49E9-AE68-249C95B6DD49}" srcOrd="0" destOrd="0" presId="urn:microsoft.com/office/officeart/2005/8/layout/matrix1"/>
    <dgm:cxn modelId="{A232FF4B-F41F-420D-8D93-AF0554E0442C}" type="presParOf" srcId="{FC57DD49-CF24-4987-8472-A61F9CEA5C18}" destId="{7030EAB5-F391-4857-9B94-809A214B1E1D}" srcOrd="1" destOrd="0" presId="urn:microsoft.com/office/officeart/2005/8/layout/matrix1"/>
    <dgm:cxn modelId="{9E9D01C0-B09A-4396-9C1D-8CB823802BDC}" type="presParOf" srcId="{FC57DD49-CF24-4987-8472-A61F9CEA5C18}" destId="{160697F9-13A1-41B6-8D82-AFBBEB39987F}" srcOrd="2" destOrd="0" presId="urn:microsoft.com/office/officeart/2005/8/layout/matrix1"/>
    <dgm:cxn modelId="{19C651E7-DCE6-4914-9CD2-337958336A3D}" type="presParOf" srcId="{FC57DD49-CF24-4987-8472-A61F9CEA5C18}" destId="{4A359C01-9EE8-4D17-8D5F-DDB71AAF1E38}" srcOrd="3" destOrd="0" presId="urn:microsoft.com/office/officeart/2005/8/layout/matrix1"/>
    <dgm:cxn modelId="{4D796048-F2FF-4F3A-8F49-C4F916E7BB06}" type="presParOf" srcId="{FC57DD49-CF24-4987-8472-A61F9CEA5C18}" destId="{43C8BF3C-BF3A-41D7-8213-CA8105FEF95C}" srcOrd="4" destOrd="0" presId="urn:microsoft.com/office/officeart/2005/8/layout/matrix1"/>
    <dgm:cxn modelId="{51D6B5C9-6442-48C0-9EDC-6CC4BEDE649E}" type="presParOf" srcId="{FC57DD49-CF24-4987-8472-A61F9CEA5C18}" destId="{90484ADF-78AA-4BFC-AB3B-5C11B0D11E21}" srcOrd="5" destOrd="0" presId="urn:microsoft.com/office/officeart/2005/8/layout/matrix1"/>
    <dgm:cxn modelId="{2B2899BE-304C-4B56-834D-AB58C9D50CAE}" type="presParOf" srcId="{FC57DD49-CF24-4987-8472-A61F9CEA5C18}" destId="{06FDCE49-DEB5-4943-BCB4-C6A1CADD6160}" srcOrd="6" destOrd="0" presId="urn:microsoft.com/office/officeart/2005/8/layout/matrix1"/>
    <dgm:cxn modelId="{7F7F73F8-E0C6-43C6-B9BD-D28FCA5D5994}" type="presParOf" srcId="{FC57DD49-CF24-4987-8472-A61F9CEA5C18}" destId="{D3DEDD99-783B-4E56-A01C-279D4F9CA3A0}" srcOrd="7" destOrd="0" presId="urn:microsoft.com/office/officeart/2005/8/layout/matrix1"/>
    <dgm:cxn modelId="{B4683CD6-B3FE-4337-95A9-C188411F6229}" type="presParOf" srcId="{941946B1-C514-4028-BCF8-63DB575C510E}" destId="{05F2F331-24AB-4CBE-A6BB-641855E7A3F5}"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25EE57-E0EC-46D2-98E6-26F974158E6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AU"/>
        </a:p>
      </dgm:t>
    </dgm:pt>
    <dgm:pt modelId="{AF528EEB-4DA1-4D43-877D-458027AF9389}">
      <dgm:prSet phldrT="[Text]"/>
      <dgm:spPr/>
      <dgm:t>
        <a:bodyPr/>
        <a:lstStyle/>
        <a:p>
          <a:r>
            <a:rPr lang="en-AU" dirty="0"/>
            <a:t>Project components</a:t>
          </a:r>
        </a:p>
      </dgm:t>
    </dgm:pt>
    <dgm:pt modelId="{39558B70-D48E-41B7-92A5-5EC523DF43BE}" type="parTrans" cxnId="{C479947F-007B-447E-8628-21EF2DC757FF}">
      <dgm:prSet/>
      <dgm:spPr/>
      <dgm:t>
        <a:bodyPr/>
        <a:lstStyle/>
        <a:p>
          <a:endParaRPr lang="en-AU"/>
        </a:p>
      </dgm:t>
    </dgm:pt>
    <dgm:pt modelId="{F60CBE40-B2DF-49BD-8F8B-BED2126DB120}" type="sibTrans" cxnId="{C479947F-007B-447E-8628-21EF2DC757FF}">
      <dgm:prSet/>
      <dgm:spPr/>
      <dgm:t>
        <a:bodyPr/>
        <a:lstStyle/>
        <a:p>
          <a:endParaRPr lang="en-AU"/>
        </a:p>
      </dgm:t>
    </dgm:pt>
    <dgm:pt modelId="{98075EA4-4F66-4509-B50F-73C71CB19F14}">
      <dgm:prSet phldrT="[Text]"/>
      <dgm:spPr/>
      <dgm:t>
        <a:bodyPr/>
        <a:lstStyle/>
        <a:p>
          <a:r>
            <a:rPr lang="en-AU" dirty="0">
              <a:solidFill>
                <a:schemeClr val="bg1">
                  <a:lumMod val="65000"/>
                </a:schemeClr>
              </a:solidFill>
            </a:rPr>
            <a:t>Construction of a digital twin platform</a:t>
          </a:r>
        </a:p>
      </dgm:t>
    </dgm:pt>
    <dgm:pt modelId="{9895CFF3-B745-49A0-A781-BAAE93EE60C9}" type="parTrans" cxnId="{BC48F135-8E68-4F8B-A8C7-06A00C779174}">
      <dgm:prSet/>
      <dgm:spPr/>
      <dgm:t>
        <a:bodyPr/>
        <a:lstStyle/>
        <a:p>
          <a:endParaRPr lang="en-AU"/>
        </a:p>
      </dgm:t>
    </dgm:pt>
    <dgm:pt modelId="{A95E7F5E-D526-4E00-9075-4DE35BEB602C}" type="sibTrans" cxnId="{BC48F135-8E68-4F8B-A8C7-06A00C779174}">
      <dgm:prSet/>
      <dgm:spPr/>
      <dgm:t>
        <a:bodyPr/>
        <a:lstStyle/>
        <a:p>
          <a:endParaRPr lang="en-AU"/>
        </a:p>
      </dgm:t>
    </dgm:pt>
    <dgm:pt modelId="{CCB81418-7F62-4380-A3A0-CACFA531B4D2}">
      <dgm:prSet phldrT="[Text]"/>
      <dgm:spPr/>
      <dgm:t>
        <a:bodyPr/>
        <a:lstStyle/>
        <a:p>
          <a:r>
            <a:rPr lang="en-AU" dirty="0">
              <a:solidFill>
                <a:schemeClr val="bg1">
                  <a:lumMod val="65000"/>
                </a:schemeClr>
              </a:solidFill>
            </a:rPr>
            <a:t>Landholder farm visits &amp; interviews</a:t>
          </a:r>
        </a:p>
      </dgm:t>
    </dgm:pt>
    <dgm:pt modelId="{26A8AD71-BAB9-4841-B016-8C944602F038}" type="parTrans" cxnId="{B2262CD8-4CC5-4F27-9EAC-14CF8ADBA4C1}">
      <dgm:prSet/>
      <dgm:spPr/>
      <dgm:t>
        <a:bodyPr/>
        <a:lstStyle/>
        <a:p>
          <a:endParaRPr lang="en-AU"/>
        </a:p>
      </dgm:t>
    </dgm:pt>
    <dgm:pt modelId="{3277327C-2E68-4293-BFC9-3A2249CDF709}" type="sibTrans" cxnId="{B2262CD8-4CC5-4F27-9EAC-14CF8ADBA4C1}">
      <dgm:prSet/>
      <dgm:spPr/>
      <dgm:t>
        <a:bodyPr/>
        <a:lstStyle/>
        <a:p>
          <a:endParaRPr lang="en-AU"/>
        </a:p>
      </dgm:t>
    </dgm:pt>
    <dgm:pt modelId="{C01C8AE4-B176-431B-847B-8F41C632D658}">
      <dgm:prSet phldrT="[Text]"/>
      <dgm:spPr/>
      <dgm:t>
        <a:bodyPr/>
        <a:lstStyle/>
        <a:p>
          <a:r>
            <a:rPr lang="en-AU" dirty="0">
              <a:solidFill>
                <a:schemeClr val="bg1">
                  <a:lumMod val="65000"/>
                </a:schemeClr>
              </a:solidFill>
            </a:rPr>
            <a:t>Integration of public data sources</a:t>
          </a:r>
        </a:p>
      </dgm:t>
    </dgm:pt>
    <dgm:pt modelId="{F29DA99A-F39B-46A4-B61E-EACB21929F54}" type="parTrans" cxnId="{FD23EA25-C849-48E4-8A5F-4B81A38AA8C8}">
      <dgm:prSet/>
      <dgm:spPr/>
      <dgm:t>
        <a:bodyPr/>
        <a:lstStyle/>
        <a:p>
          <a:endParaRPr lang="en-AU"/>
        </a:p>
      </dgm:t>
    </dgm:pt>
    <dgm:pt modelId="{EB1B9CA2-2694-43AE-B543-0112C0A42D85}" type="sibTrans" cxnId="{FD23EA25-C849-48E4-8A5F-4B81A38AA8C8}">
      <dgm:prSet/>
      <dgm:spPr/>
      <dgm:t>
        <a:bodyPr/>
        <a:lstStyle/>
        <a:p>
          <a:endParaRPr lang="en-AU"/>
        </a:p>
      </dgm:t>
    </dgm:pt>
    <dgm:pt modelId="{D8EA7376-483E-4F5A-A5E1-4394272A7259}">
      <dgm:prSet phldrT="[Text]"/>
      <dgm:spPr>
        <a:ln>
          <a:solidFill>
            <a:schemeClr val="bg1">
              <a:lumMod val="65000"/>
            </a:schemeClr>
          </a:solidFill>
        </a:ln>
      </dgm:spPr>
      <dgm:t>
        <a:bodyPr/>
        <a:lstStyle/>
        <a:p>
          <a:r>
            <a:rPr lang="en-AU" dirty="0">
              <a:solidFill>
                <a:schemeClr val="bg1"/>
              </a:solidFill>
            </a:rPr>
            <a:t>Engagement with state government</a:t>
          </a:r>
        </a:p>
      </dgm:t>
    </dgm:pt>
    <dgm:pt modelId="{DB907466-0F54-4542-91BE-24A98C29FC33}" type="parTrans" cxnId="{CDF11F96-FE63-4836-BA82-91E4CB9C5C8C}">
      <dgm:prSet/>
      <dgm:spPr/>
      <dgm:t>
        <a:bodyPr/>
        <a:lstStyle/>
        <a:p>
          <a:endParaRPr lang="en-AU"/>
        </a:p>
      </dgm:t>
    </dgm:pt>
    <dgm:pt modelId="{17738E86-E94A-47F9-8CD9-5677B03ED471}" type="sibTrans" cxnId="{CDF11F96-FE63-4836-BA82-91E4CB9C5C8C}">
      <dgm:prSet/>
      <dgm:spPr/>
      <dgm:t>
        <a:bodyPr/>
        <a:lstStyle/>
        <a:p>
          <a:endParaRPr lang="en-AU"/>
        </a:p>
      </dgm:t>
    </dgm:pt>
    <dgm:pt modelId="{941946B1-C514-4028-BCF8-63DB575C510E}" type="pres">
      <dgm:prSet presAssocID="{B825EE57-E0EC-46D2-98E6-26F974158E66}" presName="diagram" presStyleCnt="0">
        <dgm:presLayoutVars>
          <dgm:chMax val="1"/>
          <dgm:dir/>
          <dgm:animLvl val="ctr"/>
          <dgm:resizeHandles val="exact"/>
        </dgm:presLayoutVars>
      </dgm:prSet>
      <dgm:spPr/>
    </dgm:pt>
    <dgm:pt modelId="{FC57DD49-CF24-4987-8472-A61F9CEA5C18}" type="pres">
      <dgm:prSet presAssocID="{B825EE57-E0EC-46D2-98E6-26F974158E66}" presName="matrix" presStyleCnt="0"/>
      <dgm:spPr/>
    </dgm:pt>
    <dgm:pt modelId="{3710DA61-6ECD-49E9-AE68-249C95B6DD49}" type="pres">
      <dgm:prSet presAssocID="{B825EE57-E0EC-46D2-98E6-26F974158E66}" presName="tile1" presStyleLbl="node1" presStyleIdx="0" presStyleCnt="4"/>
      <dgm:spPr/>
    </dgm:pt>
    <dgm:pt modelId="{7030EAB5-F391-4857-9B94-809A214B1E1D}" type="pres">
      <dgm:prSet presAssocID="{B825EE57-E0EC-46D2-98E6-26F974158E66}" presName="tile1text" presStyleLbl="node1" presStyleIdx="0" presStyleCnt="4">
        <dgm:presLayoutVars>
          <dgm:chMax val="0"/>
          <dgm:chPref val="0"/>
          <dgm:bulletEnabled val="1"/>
        </dgm:presLayoutVars>
      </dgm:prSet>
      <dgm:spPr/>
    </dgm:pt>
    <dgm:pt modelId="{160697F9-13A1-41B6-8D82-AFBBEB39987F}" type="pres">
      <dgm:prSet presAssocID="{B825EE57-E0EC-46D2-98E6-26F974158E66}" presName="tile2" presStyleLbl="node1" presStyleIdx="1" presStyleCnt="4" custLinFactNeighborX="42751" custLinFactNeighborY="-1320"/>
      <dgm:spPr/>
    </dgm:pt>
    <dgm:pt modelId="{4A359C01-9EE8-4D17-8D5F-DDB71AAF1E38}" type="pres">
      <dgm:prSet presAssocID="{B825EE57-E0EC-46D2-98E6-26F974158E66}" presName="tile2text" presStyleLbl="node1" presStyleIdx="1" presStyleCnt="4">
        <dgm:presLayoutVars>
          <dgm:chMax val="0"/>
          <dgm:chPref val="0"/>
          <dgm:bulletEnabled val="1"/>
        </dgm:presLayoutVars>
      </dgm:prSet>
      <dgm:spPr/>
    </dgm:pt>
    <dgm:pt modelId="{43C8BF3C-BF3A-41D7-8213-CA8105FEF95C}" type="pres">
      <dgm:prSet presAssocID="{B825EE57-E0EC-46D2-98E6-26F974158E66}" presName="tile3" presStyleLbl="node1" presStyleIdx="2" presStyleCnt="4"/>
      <dgm:spPr/>
    </dgm:pt>
    <dgm:pt modelId="{90484ADF-78AA-4BFC-AB3B-5C11B0D11E21}" type="pres">
      <dgm:prSet presAssocID="{B825EE57-E0EC-46D2-98E6-26F974158E66}" presName="tile3text" presStyleLbl="node1" presStyleIdx="2" presStyleCnt="4">
        <dgm:presLayoutVars>
          <dgm:chMax val="0"/>
          <dgm:chPref val="0"/>
          <dgm:bulletEnabled val="1"/>
        </dgm:presLayoutVars>
      </dgm:prSet>
      <dgm:spPr/>
    </dgm:pt>
    <dgm:pt modelId="{06FDCE49-DEB5-4943-BCB4-C6A1CADD6160}" type="pres">
      <dgm:prSet presAssocID="{B825EE57-E0EC-46D2-98E6-26F974158E66}" presName="tile4" presStyleLbl="node1" presStyleIdx="3" presStyleCnt="4"/>
      <dgm:spPr/>
    </dgm:pt>
    <dgm:pt modelId="{D3DEDD99-783B-4E56-A01C-279D4F9CA3A0}" type="pres">
      <dgm:prSet presAssocID="{B825EE57-E0EC-46D2-98E6-26F974158E66}" presName="tile4text" presStyleLbl="node1" presStyleIdx="3" presStyleCnt="4">
        <dgm:presLayoutVars>
          <dgm:chMax val="0"/>
          <dgm:chPref val="0"/>
          <dgm:bulletEnabled val="1"/>
        </dgm:presLayoutVars>
      </dgm:prSet>
      <dgm:spPr/>
    </dgm:pt>
    <dgm:pt modelId="{05F2F331-24AB-4CBE-A6BB-641855E7A3F5}" type="pres">
      <dgm:prSet presAssocID="{B825EE57-E0EC-46D2-98E6-26F974158E66}" presName="centerTile" presStyleLbl="fgShp" presStyleIdx="0" presStyleCnt="1">
        <dgm:presLayoutVars>
          <dgm:chMax val="0"/>
          <dgm:chPref val="0"/>
        </dgm:presLayoutVars>
      </dgm:prSet>
      <dgm:spPr/>
    </dgm:pt>
  </dgm:ptLst>
  <dgm:cxnLst>
    <dgm:cxn modelId="{FD23EA25-C849-48E4-8A5F-4B81A38AA8C8}" srcId="{AF528EEB-4DA1-4D43-877D-458027AF9389}" destId="{C01C8AE4-B176-431B-847B-8F41C632D658}" srcOrd="2" destOrd="0" parTransId="{F29DA99A-F39B-46A4-B61E-EACB21929F54}" sibTransId="{EB1B9CA2-2694-43AE-B543-0112C0A42D85}"/>
    <dgm:cxn modelId="{A5572C31-9D86-412D-86A3-641E227158B9}" type="presOf" srcId="{C01C8AE4-B176-431B-847B-8F41C632D658}" destId="{43C8BF3C-BF3A-41D7-8213-CA8105FEF95C}" srcOrd="0" destOrd="0" presId="urn:microsoft.com/office/officeart/2005/8/layout/matrix1"/>
    <dgm:cxn modelId="{BC48F135-8E68-4F8B-A8C7-06A00C779174}" srcId="{AF528EEB-4DA1-4D43-877D-458027AF9389}" destId="{98075EA4-4F66-4509-B50F-73C71CB19F14}" srcOrd="0" destOrd="0" parTransId="{9895CFF3-B745-49A0-A781-BAAE93EE60C9}" sibTransId="{A95E7F5E-D526-4E00-9075-4DE35BEB602C}"/>
    <dgm:cxn modelId="{3695F960-68CB-4F15-A682-CD6693F0D1BB}" type="presOf" srcId="{D8EA7376-483E-4F5A-A5E1-4394272A7259}" destId="{06FDCE49-DEB5-4943-BCB4-C6A1CADD6160}" srcOrd="0" destOrd="0" presId="urn:microsoft.com/office/officeart/2005/8/layout/matrix1"/>
    <dgm:cxn modelId="{C479947F-007B-447E-8628-21EF2DC757FF}" srcId="{B825EE57-E0EC-46D2-98E6-26F974158E66}" destId="{AF528EEB-4DA1-4D43-877D-458027AF9389}" srcOrd="0" destOrd="0" parTransId="{39558B70-D48E-41B7-92A5-5EC523DF43BE}" sibTransId="{F60CBE40-B2DF-49BD-8F8B-BED2126DB120}"/>
    <dgm:cxn modelId="{2B312493-95FC-4D41-B691-8E13C97DD331}" type="presOf" srcId="{98075EA4-4F66-4509-B50F-73C71CB19F14}" destId="{3710DA61-6ECD-49E9-AE68-249C95B6DD49}" srcOrd="0" destOrd="0" presId="urn:microsoft.com/office/officeart/2005/8/layout/matrix1"/>
    <dgm:cxn modelId="{CDF11F96-FE63-4836-BA82-91E4CB9C5C8C}" srcId="{AF528EEB-4DA1-4D43-877D-458027AF9389}" destId="{D8EA7376-483E-4F5A-A5E1-4394272A7259}" srcOrd="3" destOrd="0" parTransId="{DB907466-0F54-4542-91BE-24A98C29FC33}" sibTransId="{17738E86-E94A-47F9-8CD9-5677B03ED471}"/>
    <dgm:cxn modelId="{BCEC129F-9338-4876-92A2-D748621F577A}" type="presOf" srcId="{CCB81418-7F62-4380-A3A0-CACFA531B4D2}" destId="{4A359C01-9EE8-4D17-8D5F-DDB71AAF1E38}" srcOrd="1" destOrd="0" presId="urn:microsoft.com/office/officeart/2005/8/layout/matrix1"/>
    <dgm:cxn modelId="{08806C9F-8DD6-4A5B-914E-C9A1F1864CE0}" type="presOf" srcId="{98075EA4-4F66-4509-B50F-73C71CB19F14}" destId="{7030EAB5-F391-4857-9B94-809A214B1E1D}" srcOrd="1" destOrd="0" presId="urn:microsoft.com/office/officeart/2005/8/layout/matrix1"/>
    <dgm:cxn modelId="{B345FAA0-318A-410B-B18D-848FD453FAA1}" type="presOf" srcId="{D8EA7376-483E-4F5A-A5E1-4394272A7259}" destId="{D3DEDD99-783B-4E56-A01C-279D4F9CA3A0}" srcOrd="1" destOrd="0" presId="urn:microsoft.com/office/officeart/2005/8/layout/matrix1"/>
    <dgm:cxn modelId="{81E04DC1-AFF3-4F65-B188-EDF564772C7C}" type="presOf" srcId="{AF528EEB-4DA1-4D43-877D-458027AF9389}" destId="{05F2F331-24AB-4CBE-A6BB-641855E7A3F5}" srcOrd="0" destOrd="0" presId="urn:microsoft.com/office/officeart/2005/8/layout/matrix1"/>
    <dgm:cxn modelId="{018E24CA-8BA2-412B-9759-2B47687B4D17}" type="presOf" srcId="{CCB81418-7F62-4380-A3A0-CACFA531B4D2}" destId="{160697F9-13A1-41B6-8D82-AFBBEB39987F}" srcOrd="0" destOrd="0" presId="urn:microsoft.com/office/officeart/2005/8/layout/matrix1"/>
    <dgm:cxn modelId="{B2262CD8-4CC5-4F27-9EAC-14CF8ADBA4C1}" srcId="{AF528EEB-4DA1-4D43-877D-458027AF9389}" destId="{CCB81418-7F62-4380-A3A0-CACFA531B4D2}" srcOrd="1" destOrd="0" parTransId="{26A8AD71-BAB9-4841-B016-8C944602F038}" sibTransId="{3277327C-2E68-4293-BFC9-3A2249CDF709}"/>
    <dgm:cxn modelId="{2CEA05DA-6D80-420F-AFA4-F188EFAB77F4}" type="presOf" srcId="{B825EE57-E0EC-46D2-98E6-26F974158E66}" destId="{941946B1-C514-4028-BCF8-63DB575C510E}" srcOrd="0" destOrd="0" presId="urn:microsoft.com/office/officeart/2005/8/layout/matrix1"/>
    <dgm:cxn modelId="{8A0DCCEE-D4F9-47DE-9726-9428B5254368}" type="presOf" srcId="{C01C8AE4-B176-431B-847B-8F41C632D658}" destId="{90484ADF-78AA-4BFC-AB3B-5C11B0D11E21}" srcOrd="1" destOrd="0" presId="urn:microsoft.com/office/officeart/2005/8/layout/matrix1"/>
    <dgm:cxn modelId="{8F4D9D94-D87D-4C45-A421-C8C7092A6610}" type="presParOf" srcId="{941946B1-C514-4028-BCF8-63DB575C510E}" destId="{FC57DD49-CF24-4987-8472-A61F9CEA5C18}" srcOrd="0" destOrd="0" presId="urn:microsoft.com/office/officeart/2005/8/layout/matrix1"/>
    <dgm:cxn modelId="{5B44411F-B803-4DF7-9F5B-75ABD0CF22FD}" type="presParOf" srcId="{FC57DD49-CF24-4987-8472-A61F9CEA5C18}" destId="{3710DA61-6ECD-49E9-AE68-249C95B6DD49}" srcOrd="0" destOrd="0" presId="urn:microsoft.com/office/officeart/2005/8/layout/matrix1"/>
    <dgm:cxn modelId="{A232FF4B-F41F-420D-8D93-AF0554E0442C}" type="presParOf" srcId="{FC57DD49-CF24-4987-8472-A61F9CEA5C18}" destId="{7030EAB5-F391-4857-9B94-809A214B1E1D}" srcOrd="1" destOrd="0" presId="urn:microsoft.com/office/officeart/2005/8/layout/matrix1"/>
    <dgm:cxn modelId="{9E9D01C0-B09A-4396-9C1D-8CB823802BDC}" type="presParOf" srcId="{FC57DD49-CF24-4987-8472-A61F9CEA5C18}" destId="{160697F9-13A1-41B6-8D82-AFBBEB39987F}" srcOrd="2" destOrd="0" presId="urn:microsoft.com/office/officeart/2005/8/layout/matrix1"/>
    <dgm:cxn modelId="{19C651E7-DCE6-4914-9CD2-337958336A3D}" type="presParOf" srcId="{FC57DD49-CF24-4987-8472-A61F9CEA5C18}" destId="{4A359C01-9EE8-4D17-8D5F-DDB71AAF1E38}" srcOrd="3" destOrd="0" presId="urn:microsoft.com/office/officeart/2005/8/layout/matrix1"/>
    <dgm:cxn modelId="{4D796048-F2FF-4F3A-8F49-C4F916E7BB06}" type="presParOf" srcId="{FC57DD49-CF24-4987-8472-A61F9CEA5C18}" destId="{43C8BF3C-BF3A-41D7-8213-CA8105FEF95C}" srcOrd="4" destOrd="0" presId="urn:microsoft.com/office/officeart/2005/8/layout/matrix1"/>
    <dgm:cxn modelId="{51D6B5C9-6442-48C0-9EDC-6CC4BEDE649E}" type="presParOf" srcId="{FC57DD49-CF24-4987-8472-A61F9CEA5C18}" destId="{90484ADF-78AA-4BFC-AB3B-5C11B0D11E21}" srcOrd="5" destOrd="0" presId="urn:microsoft.com/office/officeart/2005/8/layout/matrix1"/>
    <dgm:cxn modelId="{2B2899BE-304C-4B56-834D-AB58C9D50CAE}" type="presParOf" srcId="{FC57DD49-CF24-4987-8472-A61F9CEA5C18}" destId="{06FDCE49-DEB5-4943-BCB4-C6A1CADD6160}" srcOrd="6" destOrd="0" presId="urn:microsoft.com/office/officeart/2005/8/layout/matrix1"/>
    <dgm:cxn modelId="{7F7F73F8-E0C6-43C6-B9BD-D28FCA5D5994}" type="presParOf" srcId="{FC57DD49-CF24-4987-8472-A61F9CEA5C18}" destId="{D3DEDD99-783B-4E56-A01C-279D4F9CA3A0}" srcOrd="7" destOrd="0" presId="urn:microsoft.com/office/officeart/2005/8/layout/matrix1"/>
    <dgm:cxn modelId="{B4683CD6-B3FE-4337-95A9-C188411F6229}" type="presParOf" srcId="{941946B1-C514-4028-BCF8-63DB575C510E}" destId="{05F2F331-24AB-4CBE-A6BB-641855E7A3F5}"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0DA61-6ECD-49E9-AE68-249C95B6DD49}">
      <dsp:nvSpPr>
        <dsp:cNvPr id="0" name=""/>
        <dsp:cNvSpPr/>
      </dsp:nvSpPr>
      <dsp:spPr>
        <a:xfrm rot="16200000">
          <a:off x="441960" y="-441960"/>
          <a:ext cx="1452880" cy="2336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t>Construction of a digital twin platform</a:t>
          </a:r>
        </a:p>
      </dsp:txBody>
      <dsp:txXfrm rot="5400000">
        <a:off x="-1" y="1"/>
        <a:ext cx="2336800" cy="1089660"/>
      </dsp:txXfrm>
    </dsp:sp>
    <dsp:sp modelId="{160697F9-13A1-41B6-8D82-AFBBEB39987F}">
      <dsp:nvSpPr>
        <dsp:cNvPr id="0" name=""/>
        <dsp:cNvSpPr/>
      </dsp:nvSpPr>
      <dsp:spPr>
        <a:xfrm>
          <a:off x="2336800" y="0"/>
          <a:ext cx="2336800" cy="145288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Landholder farm visits &amp; interviews</a:t>
          </a:r>
        </a:p>
      </dsp:txBody>
      <dsp:txXfrm>
        <a:off x="2336800" y="0"/>
        <a:ext cx="2336800" cy="1089660"/>
      </dsp:txXfrm>
    </dsp:sp>
    <dsp:sp modelId="{43C8BF3C-BF3A-41D7-8213-CA8105FEF95C}">
      <dsp:nvSpPr>
        <dsp:cNvPr id="0" name=""/>
        <dsp:cNvSpPr/>
      </dsp:nvSpPr>
      <dsp:spPr>
        <a:xfrm rot="10800000">
          <a:off x="0" y="1452880"/>
          <a:ext cx="2336800" cy="145288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solidFill>
            </a:rPr>
            <a:t>Integration of public data sources</a:t>
          </a:r>
        </a:p>
      </dsp:txBody>
      <dsp:txXfrm rot="10800000">
        <a:off x="0" y="1816099"/>
        <a:ext cx="2336800" cy="1089660"/>
      </dsp:txXfrm>
    </dsp:sp>
    <dsp:sp modelId="{06FDCE49-DEB5-4943-BCB4-C6A1CADD6160}">
      <dsp:nvSpPr>
        <dsp:cNvPr id="0" name=""/>
        <dsp:cNvSpPr/>
      </dsp:nvSpPr>
      <dsp:spPr>
        <a:xfrm rot="5400000">
          <a:off x="2778760" y="1010920"/>
          <a:ext cx="1452880" cy="2336800"/>
        </a:xfrm>
        <a:prstGeom prst="round1Rect">
          <a:avLst/>
        </a:prstGeom>
        <a:solidFill>
          <a:schemeClr val="accent1">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Engagement with state government</a:t>
          </a:r>
        </a:p>
      </dsp:txBody>
      <dsp:txXfrm rot="-5400000">
        <a:off x="2336800" y="1816100"/>
        <a:ext cx="2336800" cy="1089660"/>
      </dsp:txXfrm>
    </dsp:sp>
    <dsp:sp modelId="{05F2F331-24AB-4CBE-A6BB-641855E7A3F5}">
      <dsp:nvSpPr>
        <dsp:cNvPr id="0" name=""/>
        <dsp:cNvSpPr/>
      </dsp:nvSpPr>
      <dsp:spPr>
        <a:xfrm>
          <a:off x="1635759" y="1089660"/>
          <a:ext cx="1402080" cy="72644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Project components</a:t>
          </a:r>
        </a:p>
      </dsp:txBody>
      <dsp:txXfrm>
        <a:off x="1671221" y="1125122"/>
        <a:ext cx="1331156" cy="655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0DA61-6ECD-49E9-AE68-249C95B6DD49}">
      <dsp:nvSpPr>
        <dsp:cNvPr id="0" name=""/>
        <dsp:cNvSpPr/>
      </dsp:nvSpPr>
      <dsp:spPr>
        <a:xfrm rot="16200000">
          <a:off x="441960" y="-441960"/>
          <a:ext cx="1452880" cy="2336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Construction of a digital twin platform</a:t>
          </a:r>
        </a:p>
      </dsp:txBody>
      <dsp:txXfrm rot="5400000">
        <a:off x="-1" y="1"/>
        <a:ext cx="2336800" cy="1089660"/>
      </dsp:txXfrm>
    </dsp:sp>
    <dsp:sp modelId="{160697F9-13A1-41B6-8D82-AFBBEB39987F}">
      <dsp:nvSpPr>
        <dsp:cNvPr id="0" name=""/>
        <dsp:cNvSpPr/>
      </dsp:nvSpPr>
      <dsp:spPr>
        <a:xfrm>
          <a:off x="2336800" y="0"/>
          <a:ext cx="2336800" cy="145288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solidFill>
            </a:rPr>
            <a:t>Landholder farm visits &amp; interviews</a:t>
          </a:r>
        </a:p>
      </dsp:txBody>
      <dsp:txXfrm>
        <a:off x="2336800" y="0"/>
        <a:ext cx="2336800" cy="1089660"/>
      </dsp:txXfrm>
    </dsp:sp>
    <dsp:sp modelId="{43C8BF3C-BF3A-41D7-8213-CA8105FEF95C}">
      <dsp:nvSpPr>
        <dsp:cNvPr id="0" name=""/>
        <dsp:cNvSpPr/>
      </dsp:nvSpPr>
      <dsp:spPr>
        <a:xfrm rot="10800000">
          <a:off x="0" y="1452880"/>
          <a:ext cx="2336800" cy="145288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Integration of public data sources</a:t>
          </a:r>
        </a:p>
      </dsp:txBody>
      <dsp:txXfrm rot="10800000">
        <a:off x="0" y="1816099"/>
        <a:ext cx="2336800" cy="1089660"/>
      </dsp:txXfrm>
    </dsp:sp>
    <dsp:sp modelId="{06FDCE49-DEB5-4943-BCB4-C6A1CADD6160}">
      <dsp:nvSpPr>
        <dsp:cNvPr id="0" name=""/>
        <dsp:cNvSpPr/>
      </dsp:nvSpPr>
      <dsp:spPr>
        <a:xfrm rot="5400000">
          <a:off x="2778760" y="1010920"/>
          <a:ext cx="1452880" cy="2336800"/>
        </a:xfrm>
        <a:prstGeom prst="round1Rect">
          <a:avLst/>
        </a:prstGeom>
        <a:solidFill>
          <a:schemeClr val="accent1">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Engagement with state government</a:t>
          </a:r>
        </a:p>
      </dsp:txBody>
      <dsp:txXfrm rot="-5400000">
        <a:off x="2336800" y="1816100"/>
        <a:ext cx="2336800" cy="1089660"/>
      </dsp:txXfrm>
    </dsp:sp>
    <dsp:sp modelId="{05F2F331-24AB-4CBE-A6BB-641855E7A3F5}">
      <dsp:nvSpPr>
        <dsp:cNvPr id="0" name=""/>
        <dsp:cNvSpPr/>
      </dsp:nvSpPr>
      <dsp:spPr>
        <a:xfrm>
          <a:off x="1635759" y="1089660"/>
          <a:ext cx="1402080" cy="72644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Project components</a:t>
          </a:r>
        </a:p>
      </dsp:txBody>
      <dsp:txXfrm>
        <a:off x="1671221" y="1125122"/>
        <a:ext cx="1331156" cy="655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0DA61-6ECD-49E9-AE68-249C95B6DD49}">
      <dsp:nvSpPr>
        <dsp:cNvPr id="0" name=""/>
        <dsp:cNvSpPr/>
      </dsp:nvSpPr>
      <dsp:spPr>
        <a:xfrm rot="16200000">
          <a:off x="441960" y="-441960"/>
          <a:ext cx="1452880" cy="2336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Construction of a digital twin platform</a:t>
          </a:r>
        </a:p>
      </dsp:txBody>
      <dsp:txXfrm rot="5400000">
        <a:off x="-1" y="1"/>
        <a:ext cx="2336800" cy="1089660"/>
      </dsp:txXfrm>
    </dsp:sp>
    <dsp:sp modelId="{160697F9-13A1-41B6-8D82-AFBBEB39987F}">
      <dsp:nvSpPr>
        <dsp:cNvPr id="0" name=""/>
        <dsp:cNvSpPr/>
      </dsp:nvSpPr>
      <dsp:spPr>
        <a:xfrm>
          <a:off x="2336800" y="0"/>
          <a:ext cx="2336800" cy="145288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Landholder farm visits &amp; interviews</a:t>
          </a:r>
        </a:p>
      </dsp:txBody>
      <dsp:txXfrm>
        <a:off x="2336800" y="0"/>
        <a:ext cx="2336800" cy="1089660"/>
      </dsp:txXfrm>
    </dsp:sp>
    <dsp:sp modelId="{43C8BF3C-BF3A-41D7-8213-CA8105FEF95C}">
      <dsp:nvSpPr>
        <dsp:cNvPr id="0" name=""/>
        <dsp:cNvSpPr/>
      </dsp:nvSpPr>
      <dsp:spPr>
        <a:xfrm rot="10800000">
          <a:off x="0" y="1452880"/>
          <a:ext cx="2336800" cy="145288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lumMod val="65000"/>
                </a:schemeClr>
              </a:solidFill>
            </a:rPr>
            <a:t>Integration of public data sources</a:t>
          </a:r>
        </a:p>
      </dsp:txBody>
      <dsp:txXfrm rot="10800000">
        <a:off x="0" y="1816099"/>
        <a:ext cx="2336800" cy="1089660"/>
      </dsp:txXfrm>
    </dsp:sp>
    <dsp:sp modelId="{06FDCE49-DEB5-4943-BCB4-C6A1CADD6160}">
      <dsp:nvSpPr>
        <dsp:cNvPr id="0" name=""/>
        <dsp:cNvSpPr/>
      </dsp:nvSpPr>
      <dsp:spPr>
        <a:xfrm rot="5400000">
          <a:off x="2778760" y="1010920"/>
          <a:ext cx="1452880" cy="2336800"/>
        </a:xfrm>
        <a:prstGeom prst="round1Rect">
          <a:avLst/>
        </a:prstGeom>
        <a:solidFill>
          <a:schemeClr val="accent1">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solidFill>
                <a:schemeClr val="bg1"/>
              </a:solidFill>
            </a:rPr>
            <a:t>Engagement with state government</a:t>
          </a:r>
        </a:p>
      </dsp:txBody>
      <dsp:txXfrm rot="-5400000">
        <a:off x="2336800" y="1816100"/>
        <a:ext cx="2336800" cy="1089660"/>
      </dsp:txXfrm>
    </dsp:sp>
    <dsp:sp modelId="{05F2F331-24AB-4CBE-A6BB-641855E7A3F5}">
      <dsp:nvSpPr>
        <dsp:cNvPr id="0" name=""/>
        <dsp:cNvSpPr/>
      </dsp:nvSpPr>
      <dsp:spPr>
        <a:xfrm>
          <a:off x="1635759" y="1089660"/>
          <a:ext cx="1402080" cy="72644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Project components</a:t>
          </a:r>
        </a:p>
      </dsp:txBody>
      <dsp:txXfrm>
        <a:off x="1671221" y="1125122"/>
        <a:ext cx="1331156" cy="65551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FCC15-5B2F-4980-B8E4-CFE08DD1B125}" type="datetimeFigureOut">
              <a:rPr lang="en-AU" smtClean="0"/>
              <a:t>26/05/2022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47A69-F1A2-4D80-AACF-B2D36E04D308}" type="slidenum">
              <a:rPr lang="en-AU" smtClean="0"/>
              <a:t>‹#›</a:t>
            </a:fld>
            <a:endParaRPr lang="en-AU"/>
          </a:p>
        </p:txBody>
      </p:sp>
    </p:spTree>
    <p:extLst>
      <p:ext uri="{BB962C8B-B14F-4D97-AF65-F5344CB8AC3E}">
        <p14:creationId xmlns:p14="http://schemas.microsoft.com/office/powerpoint/2010/main" val="84755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AU" dirty="0"/>
          </a:p>
          <a:p>
            <a:pPr fontAlgn="base"/>
            <a:endParaRPr lang="en-AU" dirty="0"/>
          </a:p>
        </p:txBody>
      </p:sp>
      <p:sp>
        <p:nvSpPr>
          <p:cNvPr id="4" name="Slide Number Placeholder 3"/>
          <p:cNvSpPr>
            <a:spLocks noGrp="1"/>
          </p:cNvSpPr>
          <p:nvPr>
            <p:ph type="sldNum" sz="quarter" idx="5"/>
          </p:nvPr>
        </p:nvSpPr>
        <p:spPr/>
        <p:txBody>
          <a:bodyPr/>
          <a:lstStyle/>
          <a:p>
            <a:fld id="{2F747A69-F1A2-4D80-AACF-B2D36E04D308}" type="slidenum">
              <a:rPr lang="en-AU" smtClean="0"/>
              <a:t>1</a:t>
            </a:fld>
            <a:endParaRPr lang="en-AU"/>
          </a:p>
        </p:txBody>
      </p:sp>
    </p:spTree>
    <p:extLst>
      <p:ext uri="{BB962C8B-B14F-4D97-AF65-F5344CB8AC3E}">
        <p14:creationId xmlns:p14="http://schemas.microsoft.com/office/powerpoint/2010/main" val="291708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10</a:t>
            </a:fld>
            <a:endParaRPr lang="en-AU"/>
          </a:p>
        </p:txBody>
      </p:sp>
    </p:spTree>
    <p:extLst>
      <p:ext uri="{BB962C8B-B14F-4D97-AF65-F5344CB8AC3E}">
        <p14:creationId xmlns:p14="http://schemas.microsoft.com/office/powerpoint/2010/main" val="102125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29E61-899D-4DEC-B2DA-C928176A27CF}" type="slidenum">
              <a:rPr lang="en-AU" smtClean="0"/>
              <a:t>13</a:t>
            </a:fld>
            <a:endParaRPr lang="en-AU"/>
          </a:p>
        </p:txBody>
      </p:sp>
    </p:spTree>
    <p:extLst>
      <p:ext uri="{BB962C8B-B14F-4D97-AF65-F5344CB8AC3E}">
        <p14:creationId xmlns:p14="http://schemas.microsoft.com/office/powerpoint/2010/main" val="5858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Why we’re working in the Gilbert ... Follow-up project from CRDC MAR feasibility project</a:t>
            </a:r>
          </a:p>
          <a:p>
            <a:endParaRPr lang="en-AU" dirty="0"/>
          </a:p>
          <a:p>
            <a:pPr marL="171450" indent="-171450">
              <a:buFontTx/>
              <a:buChar char="-"/>
            </a:pPr>
            <a:r>
              <a:rPr lang="en-AU" dirty="0"/>
              <a:t>Relatively poor information about the bed sands (MAR looked possible but needed more investigation)</a:t>
            </a:r>
          </a:p>
          <a:p>
            <a:pPr marL="171450" indent="-171450">
              <a:buFontTx/>
              <a:buChar char="-"/>
            </a:pPr>
            <a:r>
              <a:rPr lang="en-AU" dirty="0"/>
              <a:t>Low uptake of allocations under the Gulf Plan – anecdotal evidence that this was not low demand BUT the result of constraints to water development and agriculture</a:t>
            </a:r>
          </a:p>
          <a:p>
            <a:pPr marL="171450" indent="-171450">
              <a:buFontTx/>
              <a:buChar char="-"/>
            </a:pPr>
            <a:r>
              <a:rPr lang="en-AU" dirty="0"/>
              <a:t>Low of work done in the past on the Gilbert but where does the knowledge go … reports stuck on a bookcase, lost or not shared with the community.</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184431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Gilbert River Agricultural Precinct (GRAP), west of Georgetown, </a:t>
            </a:r>
            <a:r>
              <a:rPr lang="en-US" sz="1200" kern="1200" dirty="0">
                <a:solidFill>
                  <a:schemeClr val="tx1"/>
                </a:solidFill>
                <a:effectLst/>
                <a:latin typeface="+mn-lt"/>
                <a:ea typeface="+mn-ea"/>
                <a:cs typeface="+mn-cs"/>
              </a:rPr>
              <a:t>estimated area of 17,900 ha of fertile soils that could support irrigated agriculture along the Gilbert River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No investment in the proposed Green Hills dam, and water releases have seen low sales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Face value: low interest for water development so why invest in additional research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Anecdotal evidence that there is a latent demand for water and water storage, hidden behind water-related and other barriers and information gaps regarding system operation, management options and pathways for investment.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a:solidFill>
                  <a:schemeClr val="tx1"/>
                </a:solidFill>
                <a:effectLst/>
                <a:latin typeface="+mn-lt"/>
                <a:ea typeface="+mn-ea"/>
                <a:cs typeface="+mn-cs"/>
              </a:rPr>
              <a:t>This work doesn't extend to the Mitchell but is the kind of project that could be replicated elsewhere.</a:t>
            </a:r>
            <a:endParaRPr lang="en-AU" dirty="0"/>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3</a:t>
            </a:fld>
            <a:endParaRPr lang="en-AU"/>
          </a:p>
        </p:txBody>
      </p:sp>
    </p:spTree>
    <p:extLst>
      <p:ext uri="{BB962C8B-B14F-4D97-AF65-F5344CB8AC3E}">
        <p14:creationId xmlns:p14="http://schemas.microsoft.com/office/powerpoint/2010/main" val="356693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4</a:t>
            </a:fld>
            <a:endParaRPr lang="en-AU"/>
          </a:p>
        </p:txBody>
      </p:sp>
    </p:spTree>
    <p:extLst>
      <p:ext uri="{BB962C8B-B14F-4D97-AF65-F5344CB8AC3E}">
        <p14:creationId xmlns:p14="http://schemas.microsoft.com/office/powerpoint/2010/main" val="158017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Draw on alternate information (e.g. DEA, local landholder knowledge of rock bars and water in the bed sands)</a:t>
            </a:r>
          </a:p>
        </p:txBody>
      </p:sp>
      <p:sp>
        <p:nvSpPr>
          <p:cNvPr id="4" name="Slide Number Placeholder 3"/>
          <p:cNvSpPr>
            <a:spLocks noGrp="1"/>
          </p:cNvSpPr>
          <p:nvPr>
            <p:ph type="sldNum" sz="quarter" idx="5"/>
          </p:nvPr>
        </p:nvSpPr>
        <p:spPr/>
        <p:txBody>
          <a:bodyPr/>
          <a:lstStyle/>
          <a:p>
            <a:fld id="{10A29E61-899D-4DEC-B2DA-C928176A27CF}" type="slidenum">
              <a:rPr lang="en-AU" smtClean="0"/>
              <a:t>5</a:t>
            </a:fld>
            <a:endParaRPr lang="en-AU"/>
          </a:p>
        </p:txBody>
      </p:sp>
    </p:spTree>
    <p:extLst>
      <p:ext uri="{BB962C8B-B14F-4D97-AF65-F5344CB8AC3E}">
        <p14:creationId xmlns:p14="http://schemas.microsoft.com/office/powerpoint/2010/main" val="134522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6</a:t>
            </a:fld>
            <a:endParaRPr lang="en-AU"/>
          </a:p>
        </p:txBody>
      </p:sp>
    </p:spTree>
    <p:extLst>
      <p:ext uri="{BB962C8B-B14F-4D97-AF65-F5344CB8AC3E}">
        <p14:creationId xmlns:p14="http://schemas.microsoft.com/office/powerpoint/2010/main" val="264302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7</a:t>
            </a:fld>
            <a:endParaRPr lang="en-AU"/>
          </a:p>
        </p:txBody>
      </p:sp>
    </p:spTree>
    <p:extLst>
      <p:ext uri="{BB962C8B-B14F-4D97-AF65-F5344CB8AC3E}">
        <p14:creationId xmlns:p14="http://schemas.microsoft.com/office/powerpoint/2010/main" val="2050056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Non-binding policy information source</a:t>
            </a:r>
          </a:p>
        </p:txBody>
      </p:sp>
      <p:sp>
        <p:nvSpPr>
          <p:cNvPr id="4" name="Slide Number Placeholder 3"/>
          <p:cNvSpPr>
            <a:spLocks noGrp="1"/>
          </p:cNvSpPr>
          <p:nvPr>
            <p:ph type="sldNum" sz="quarter" idx="5"/>
          </p:nvPr>
        </p:nvSpPr>
        <p:spPr/>
        <p:txBody>
          <a:bodyPr/>
          <a:lstStyle/>
          <a:p>
            <a:fld id="{10A29E61-899D-4DEC-B2DA-C928176A27CF}" type="slidenum">
              <a:rPr lang="en-AU" smtClean="0"/>
              <a:t>8</a:t>
            </a:fld>
            <a:endParaRPr lang="en-AU"/>
          </a:p>
        </p:txBody>
      </p:sp>
    </p:spTree>
    <p:extLst>
      <p:ext uri="{BB962C8B-B14F-4D97-AF65-F5344CB8AC3E}">
        <p14:creationId xmlns:p14="http://schemas.microsoft.com/office/powerpoint/2010/main" val="347290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AU" sz="1200" b="0" i="0" kern="1200" dirty="0">
                <a:solidFill>
                  <a:schemeClr val="tx1"/>
                </a:solidFill>
                <a:effectLst/>
                <a:latin typeface="+mn-lt"/>
                <a:ea typeface="+mn-ea"/>
                <a:cs typeface="+mn-cs"/>
              </a:rPr>
              <a:t>Going back to our analogy, a Formula 1 racing team might improve performance using digital twin that combine real-time data and computer modelling, ours is seriously low-tech. It’s a web portal that is a snapshot of our knowledge to this point in time. </a:t>
            </a:r>
            <a:endParaRPr lang="en-AU" dirty="0"/>
          </a:p>
          <a:p>
            <a:pPr marL="0" lvl="0" indent="0">
              <a:buFont typeface="Arial" panose="020B0604020202020204" pitchFamily="34" charset="0"/>
              <a:buNone/>
            </a:pPr>
            <a:endParaRPr lang="en-AU" dirty="0"/>
          </a:p>
          <a:p>
            <a:pPr marL="171450" lvl="0" indent="-171450">
              <a:buFont typeface="Arial" panose="020B0604020202020204" pitchFamily="34" charset="0"/>
              <a:buChar char="•"/>
            </a:pPr>
            <a:r>
              <a:rPr lang="en-AU" dirty="0"/>
              <a:t>Place-based topic descriptions for elements of the socioenvironmental system, listed under the Gilbert River Agricultural Precinct</a:t>
            </a:r>
          </a:p>
          <a:p>
            <a:pPr marL="171450" lvl="0" indent="-171450">
              <a:buFont typeface="Arial" panose="020B0604020202020204" pitchFamily="34" charset="0"/>
              <a:buChar char="•"/>
            </a:pPr>
            <a:r>
              <a:rPr lang="en-AU" dirty="0"/>
              <a:t>Description of information sharing and the premise of the digital twin</a:t>
            </a:r>
          </a:p>
          <a:p>
            <a:pPr marL="171450" lvl="0" indent="-171450">
              <a:buFont typeface="Arial" panose="020B0604020202020204" pitchFamily="34" charset="0"/>
              <a:buChar char="•"/>
            </a:pPr>
            <a:r>
              <a:rPr lang="en-AU" dirty="0"/>
              <a:t>Data source descriptions, intended as summaries of information currently available</a:t>
            </a:r>
          </a:p>
        </p:txBody>
      </p:sp>
      <p:sp>
        <p:nvSpPr>
          <p:cNvPr id="4" name="Slide Number Placeholder 3"/>
          <p:cNvSpPr>
            <a:spLocks noGrp="1"/>
          </p:cNvSpPr>
          <p:nvPr>
            <p:ph type="sldNum" sz="quarter" idx="5"/>
          </p:nvPr>
        </p:nvSpPr>
        <p:spPr/>
        <p:txBody>
          <a:bodyPr/>
          <a:lstStyle/>
          <a:p>
            <a:fld id="{10A29E61-899D-4DEC-B2DA-C928176A27CF}" type="slidenum">
              <a:rPr lang="en-AU" smtClean="0"/>
              <a:t>9</a:t>
            </a:fld>
            <a:endParaRPr lang="en-AU"/>
          </a:p>
        </p:txBody>
      </p:sp>
    </p:spTree>
    <p:extLst>
      <p:ext uri="{BB962C8B-B14F-4D97-AF65-F5344CB8AC3E}">
        <p14:creationId xmlns:p14="http://schemas.microsoft.com/office/powerpoint/2010/main" val="123155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FDF6-60EC-407D-99BF-FE8C31977E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5E7EBEE-0BC8-49BA-92FC-0B26E3BB6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1140258-D987-4A5B-8609-754C270E3C38}"/>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5" name="Footer Placeholder 4">
            <a:extLst>
              <a:ext uri="{FF2B5EF4-FFF2-40B4-BE49-F238E27FC236}">
                <a16:creationId xmlns:a16="http://schemas.microsoft.com/office/drawing/2014/main" id="{CEBF650F-80F4-42D2-9D3B-804B76D4C6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4F84A9-F8F5-4140-98C0-0AA21E3CF91F}"/>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24808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7A8A-4A24-45FA-ABD6-4DEE15D7AF1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00ABC77-8826-4991-B3F8-58129F3ADF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CC1E5B9-10F5-43FE-8B72-D5CE7E184221}"/>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5" name="Footer Placeholder 4">
            <a:extLst>
              <a:ext uri="{FF2B5EF4-FFF2-40B4-BE49-F238E27FC236}">
                <a16:creationId xmlns:a16="http://schemas.microsoft.com/office/drawing/2014/main" id="{AD31633C-8F2D-4832-A66B-DCD8FCA2DA0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66EC94-24DA-4E12-B39F-47AB01BE0EF1}"/>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1882132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E6278-7D55-4528-A33E-E6B798AC6B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00779F1-CCB7-4A0C-B031-A2AE5DA202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F03C0B2-144A-4041-B0D3-82FFFD078B02}"/>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5" name="Footer Placeholder 4">
            <a:extLst>
              <a:ext uri="{FF2B5EF4-FFF2-40B4-BE49-F238E27FC236}">
                <a16:creationId xmlns:a16="http://schemas.microsoft.com/office/drawing/2014/main" id="{C6FF3028-4A3F-49A0-B1B1-0DED5ACE58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45C1112-6C5A-4CEC-9C71-8B413DC73633}"/>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246774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3061D-4CFF-4FE7-940D-3CFE7C7726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61E5A6-8252-424F-BF83-455F7848B1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7305B10-BB74-46E1-A390-9C822B144647}"/>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5" name="Footer Placeholder 4">
            <a:extLst>
              <a:ext uri="{FF2B5EF4-FFF2-40B4-BE49-F238E27FC236}">
                <a16:creationId xmlns:a16="http://schemas.microsoft.com/office/drawing/2014/main" id="{0756B6A6-9CC9-4A55-8B2C-1971DFF382C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F36A9EF-E3FE-4107-8A2A-2A70AE9A6E15}"/>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1498322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A2B1-542E-4853-A4E8-7219BBD08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AF409FE-A461-4650-992A-8CFCE9A11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0289E1-8DA7-4155-9EAE-BEB6FCBB61C2}"/>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5" name="Footer Placeholder 4">
            <a:extLst>
              <a:ext uri="{FF2B5EF4-FFF2-40B4-BE49-F238E27FC236}">
                <a16:creationId xmlns:a16="http://schemas.microsoft.com/office/drawing/2014/main" id="{E1F2AB92-D3D8-40F4-9BC6-C7C9647BE6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6267645-65F8-43FF-9661-78B00EDB83A9}"/>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391242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F0E-1E06-4B72-BCB6-8BC43D22854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E93698B-563B-47A9-924E-668FF8DABB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0A513E5-BC27-4201-832C-5A6044BEA14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5C91F1C-E90D-4687-B9E3-DD00BE6364FE}"/>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6" name="Footer Placeholder 5">
            <a:extLst>
              <a:ext uri="{FF2B5EF4-FFF2-40B4-BE49-F238E27FC236}">
                <a16:creationId xmlns:a16="http://schemas.microsoft.com/office/drawing/2014/main" id="{E540A40E-3657-4318-A200-9FB344D1AE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C2CE38-3EA7-4822-8A15-6622D64D6384}"/>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353803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8BB6-46BD-4037-8801-A3DECFA8CE5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4E36D01-CDD4-4763-B159-C310D3998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ABE5E5-5D05-48AB-9EAE-46D7180A24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08394FD-D31D-4ED0-B554-2AE8DB1423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E7E184-D8DE-46E6-A6D6-4EB06B77CD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ACEE7E-8661-4D86-BEE0-393D26A209A9}"/>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8" name="Footer Placeholder 7">
            <a:extLst>
              <a:ext uri="{FF2B5EF4-FFF2-40B4-BE49-F238E27FC236}">
                <a16:creationId xmlns:a16="http://schemas.microsoft.com/office/drawing/2014/main" id="{D6C72730-1511-4D86-B829-004D8E9F9F4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47E77A0-C2BC-4D86-B80C-EE401BA5F6C4}"/>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29391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808ED-AEA1-4A2A-BB01-587E72E395B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FCCFC8C-0E3E-4424-A6B4-DBE529744431}"/>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4" name="Footer Placeholder 3">
            <a:extLst>
              <a:ext uri="{FF2B5EF4-FFF2-40B4-BE49-F238E27FC236}">
                <a16:creationId xmlns:a16="http://schemas.microsoft.com/office/drawing/2014/main" id="{479056F9-B661-41F8-947C-6C5DB5DB0CE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0FF630A-3705-4A7C-8448-8A8824646185}"/>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274398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E6A95-4FC6-44EC-9059-4567D2215019}"/>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3" name="Footer Placeholder 2">
            <a:extLst>
              <a:ext uri="{FF2B5EF4-FFF2-40B4-BE49-F238E27FC236}">
                <a16:creationId xmlns:a16="http://schemas.microsoft.com/office/drawing/2014/main" id="{CE1A74AA-9F46-4B32-A92C-37F66D701CB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96A7FFC-89D9-4EA8-B723-AAF859DB2125}"/>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277238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3442-973A-4F56-97CE-AE8B188A6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D4E1647-8F0D-468D-A13C-C3F9E7C42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D5DA509-EE90-486C-A20A-7B79707F4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931AE1-15F2-48C1-8862-61AC7FC8BD39}"/>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6" name="Footer Placeholder 5">
            <a:extLst>
              <a:ext uri="{FF2B5EF4-FFF2-40B4-BE49-F238E27FC236}">
                <a16:creationId xmlns:a16="http://schemas.microsoft.com/office/drawing/2014/main" id="{7AA0ADAA-838B-4AD3-AFAE-43693B874C7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591F4D-F3B5-4439-AE28-5D39D09D10C9}"/>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2950636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9C0F-7011-46AA-A42E-80A6072BE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D13DB79-14F4-4D99-8288-A7EBF0778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ED40328-0C59-472F-A310-B260A809F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BBC7E4-5480-4121-9806-BA6A11D66004}"/>
              </a:ext>
            </a:extLst>
          </p:cNvPr>
          <p:cNvSpPr>
            <a:spLocks noGrp="1"/>
          </p:cNvSpPr>
          <p:nvPr>
            <p:ph type="dt" sz="half" idx="10"/>
          </p:nvPr>
        </p:nvSpPr>
        <p:spPr/>
        <p:txBody>
          <a:bodyPr/>
          <a:lstStyle/>
          <a:p>
            <a:fld id="{23980D8A-665E-4BF2-9F6A-0FDC4CE8BB1E}" type="datetimeFigureOut">
              <a:rPr lang="en-AU" smtClean="0"/>
              <a:t>26/05/2022</a:t>
            </a:fld>
            <a:endParaRPr lang="en-AU"/>
          </a:p>
        </p:txBody>
      </p:sp>
      <p:sp>
        <p:nvSpPr>
          <p:cNvPr id="6" name="Footer Placeholder 5">
            <a:extLst>
              <a:ext uri="{FF2B5EF4-FFF2-40B4-BE49-F238E27FC236}">
                <a16:creationId xmlns:a16="http://schemas.microsoft.com/office/drawing/2014/main" id="{75EF7988-3754-4D7B-9825-30595431BB5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C309BC-667A-44B3-B49A-AEFC5F1D87F8}"/>
              </a:ext>
            </a:extLst>
          </p:cNvPr>
          <p:cNvSpPr>
            <a:spLocks noGrp="1"/>
          </p:cNvSpPr>
          <p:nvPr>
            <p:ph type="sldNum" sz="quarter" idx="12"/>
          </p:nvPr>
        </p:nvSpPr>
        <p:spPr/>
        <p:txBody>
          <a:bodyPr/>
          <a:lstStyle/>
          <a:p>
            <a:fld id="{9BC4446C-171D-4EF3-A4E2-3F2752E62450}" type="slidenum">
              <a:rPr lang="en-AU" smtClean="0"/>
              <a:t>‹#›</a:t>
            </a:fld>
            <a:endParaRPr lang="en-AU"/>
          </a:p>
        </p:txBody>
      </p:sp>
    </p:spTree>
    <p:extLst>
      <p:ext uri="{BB962C8B-B14F-4D97-AF65-F5344CB8AC3E}">
        <p14:creationId xmlns:p14="http://schemas.microsoft.com/office/powerpoint/2010/main" val="311987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9BE42-B18F-4782-B08A-9EAC897BF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AF628E9-18BE-4022-B8DA-499884117D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A71DAD7-9F2A-459B-8EE8-6F3C518EB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80D8A-665E-4BF2-9F6A-0FDC4CE8BB1E}" type="datetimeFigureOut">
              <a:rPr lang="en-AU" smtClean="0"/>
              <a:t>26/05/2022</a:t>
            </a:fld>
            <a:endParaRPr lang="en-AU"/>
          </a:p>
        </p:txBody>
      </p:sp>
      <p:sp>
        <p:nvSpPr>
          <p:cNvPr id="5" name="Footer Placeholder 4">
            <a:extLst>
              <a:ext uri="{FF2B5EF4-FFF2-40B4-BE49-F238E27FC236}">
                <a16:creationId xmlns:a16="http://schemas.microsoft.com/office/drawing/2014/main" id="{A908B8FF-EEDB-4629-B304-2006F405DF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16B6862-1475-43B8-9114-B1E0B0669A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4446C-171D-4EF3-A4E2-3F2752E62450}" type="slidenum">
              <a:rPr lang="en-AU" smtClean="0"/>
              <a:t>‹#›</a:t>
            </a:fld>
            <a:endParaRPr lang="en-AU"/>
          </a:p>
        </p:txBody>
      </p:sp>
    </p:spTree>
    <p:extLst>
      <p:ext uri="{BB962C8B-B14F-4D97-AF65-F5344CB8AC3E}">
        <p14:creationId xmlns:p14="http://schemas.microsoft.com/office/powerpoint/2010/main" val="997734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emf"/><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D39A6-0CD9-4FE7-A288-09DFFCADDEEF}"/>
              </a:ext>
            </a:extLst>
          </p:cNvPr>
          <p:cNvPicPr>
            <a:picLocks noChangeAspect="1"/>
          </p:cNvPicPr>
          <p:nvPr/>
        </p:nvPicPr>
        <p:blipFill>
          <a:blip r:embed="rId3"/>
          <a:stretch>
            <a:fillRect/>
          </a:stretch>
        </p:blipFill>
        <p:spPr>
          <a:xfrm>
            <a:off x="0" y="-183024"/>
            <a:ext cx="12192000" cy="4187233"/>
          </a:xfrm>
          <a:prstGeom prst="rect">
            <a:avLst/>
          </a:prstGeom>
        </p:spPr>
      </p:pic>
      <p:sp>
        <p:nvSpPr>
          <p:cNvPr id="2" name="Title 1">
            <a:extLst>
              <a:ext uri="{FF2B5EF4-FFF2-40B4-BE49-F238E27FC236}">
                <a16:creationId xmlns:a16="http://schemas.microsoft.com/office/drawing/2014/main" id="{15F994A2-95FD-4BD9-8660-BD52B9D4C0CE}"/>
              </a:ext>
            </a:extLst>
          </p:cNvPr>
          <p:cNvSpPr>
            <a:spLocks noGrp="1"/>
          </p:cNvSpPr>
          <p:nvPr>
            <p:ph type="ctrTitle"/>
          </p:nvPr>
        </p:nvSpPr>
        <p:spPr>
          <a:xfrm>
            <a:off x="368479" y="3969809"/>
            <a:ext cx="11711667" cy="1183044"/>
          </a:xfrm>
        </p:spPr>
        <p:txBody>
          <a:bodyPr>
            <a:normAutofit fontScale="90000"/>
          </a:bodyPr>
          <a:lstStyle/>
          <a:p>
            <a:pPr algn="l"/>
            <a:br>
              <a:rPr lang="en-US" dirty="0"/>
            </a:br>
            <a:r>
              <a:rPr lang="en-US" dirty="0">
                <a:solidFill>
                  <a:srgbClr val="BE830E"/>
                </a:solidFill>
                <a:latin typeface="Public sans"/>
              </a:rPr>
              <a:t>Learning focused digital twins</a:t>
            </a:r>
            <a:endParaRPr lang="en-AU" dirty="0">
              <a:solidFill>
                <a:srgbClr val="BE830E"/>
              </a:solidFill>
              <a:latin typeface="Public sans"/>
            </a:endParaRPr>
          </a:p>
        </p:txBody>
      </p:sp>
      <p:sp>
        <p:nvSpPr>
          <p:cNvPr id="3" name="Subtitle 2">
            <a:extLst>
              <a:ext uri="{FF2B5EF4-FFF2-40B4-BE49-F238E27FC236}">
                <a16:creationId xmlns:a16="http://schemas.microsoft.com/office/drawing/2014/main" id="{FA73D8B8-1F79-4A0C-9497-E5A20CF4E7F6}"/>
              </a:ext>
            </a:extLst>
          </p:cNvPr>
          <p:cNvSpPr>
            <a:spLocks noGrp="1"/>
          </p:cNvSpPr>
          <p:nvPr>
            <p:ph type="subTitle" idx="1"/>
          </p:nvPr>
        </p:nvSpPr>
        <p:spPr>
          <a:xfrm>
            <a:off x="415615" y="5472646"/>
            <a:ext cx="11504242" cy="951283"/>
          </a:xfrm>
        </p:spPr>
        <p:txBody>
          <a:bodyPr>
            <a:normAutofit/>
          </a:bodyPr>
          <a:lstStyle/>
          <a:p>
            <a:pPr algn="l"/>
            <a:r>
              <a:rPr lang="en-US" dirty="0">
                <a:solidFill>
                  <a:srgbClr val="BE830E"/>
                </a:solidFill>
                <a:latin typeface="Public sans"/>
              </a:rPr>
              <a:t>Joseph Guillaume, Natasha Harvey, and </a:t>
            </a:r>
            <a:r>
              <a:rPr lang="en-US" b="1" u="sng" dirty="0">
                <a:solidFill>
                  <a:srgbClr val="BE830E"/>
                </a:solidFill>
                <a:latin typeface="Public sans"/>
              </a:rPr>
              <a:t>Wendy Merritt</a:t>
            </a:r>
            <a:r>
              <a:rPr lang="en-US" dirty="0">
                <a:solidFill>
                  <a:srgbClr val="BE830E"/>
                </a:solidFill>
                <a:latin typeface="Public sans"/>
              </a:rPr>
              <a:t> (ANU), </a:t>
            </a:r>
            <a:r>
              <a:rPr lang="en-US" dirty="0" err="1">
                <a:solidFill>
                  <a:srgbClr val="BE830E"/>
                </a:solidFill>
                <a:latin typeface="Public sans"/>
              </a:rPr>
              <a:t>Niilo</a:t>
            </a:r>
            <a:r>
              <a:rPr lang="en-US" dirty="0">
                <a:solidFill>
                  <a:srgbClr val="BE830E"/>
                </a:solidFill>
                <a:latin typeface="Public sans"/>
              </a:rPr>
              <a:t> </a:t>
            </a:r>
            <a:r>
              <a:rPr lang="en-US" dirty="0" err="1">
                <a:solidFill>
                  <a:srgbClr val="BE830E"/>
                </a:solidFill>
                <a:latin typeface="Public sans"/>
              </a:rPr>
              <a:t>Gobius</a:t>
            </a:r>
            <a:r>
              <a:rPr lang="en-US" dirty="0">
                <a:solidFill>
                  <a:srgbClr val="BE830E"/>
                </a:solidFill>
                <a:latin typeface="Public sans"/>
              </a:rPr>
              <a:t>, Lars </a:t>
            </a:r>
            <a:r>
              <a:rPr lang="en-US" dirty="0" err="1">
                <a:solidFill>
                  <a:srgbClr val="BE830E"/>
                </a:solidFill>
                <a:latin typeface="Public sans"/>
              </a:rPr>
              <a:t>Kazmeier</a:t>
            </a:r>
            <a:r>
              <a:rPr lang="en-US" dirty="0">
                <a:solidFill>
                  <a:srgbClr val="BE830E"/>
                </a:solidFill>
                <a:latin typeface="Public sans"/>
              </a:rPr>
              <a:t>, John McLaughlin and Zoe Williams (Gulf Savannah NRM)</a:t>
            </a:r>
          </a:p>
        </p:txBody>
      </p:sp>
      <p:pic>
        <p:nvPicPr>
          <p:cNvPr id="6" name="Picture 5">
            <a:extLst>
              <a:ext uri="{FF2B5EF4-FFF2-40B4-BE49-F238E27FC236}">
                <a16:creationId xmlns:a16="http://schemas.microsoft.com/office/drawing/2014/main" id="{B328713D-7978-4446-9725-C19A92A877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20138" y="-176462"/>
            <a:ext cx="2275086" cy="1183045"/>
          </a:xfrm>
          <a:prstGeom prst="rect">
            <a:avLst/>
          </a:prstGeom>
        </p:spPr>
      </p:pic>
    </p:spTree>
    <p:extLst>
      <p:ext uri="{BB962C8B-B14F-4D97-AF65-F5344CB8AC3E}">
        <p14:creationId xmlns:p14="http://schemas.microsoft.com/office/powerpoint/2010/main" val="277708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390525" y="97999"/>
            <a:ext cx="10515600" cy="1196545"/>
          </a:xfrm>
        </p:spPr>
        <p:txBody>
          <a:bodyPr>
            <a:normAutofit/>
          </a:bodyPr>
          <a:lstStyle/>
          <a:p>
            <a:r>
              <a:rPr lang="en-AU" sz="5333" dirty="0">
                <a:solidFill>
                  <a:srgbClr val="BE830E"/>
                </a:solidFill>
              </a:rPr>
              <a:t>Implications for local governance</a:t>
            </a:r>
          </a:p>
        </p:txBody>
      </p:sp>
      <p:sp>
        <p:nvSpPr>
          <p:cNvPr id="3" name="Content Placeholder 2">
            <a:extLst>
              <a:ext uri="{FF2B5EF4-FFF2-40B4-BE49-F238E27FC236}">
                <a16:creationId xmlns:a16="http://schemas.microsoft.com/office/drawing/2014/main" id="{F8B1863C-858B-44D1-A607-DA07544FDEFA}"/>
              </a:ext>
            </a:extLst>
          </p:cNvPr>
          <p:cNvSpPr>
            <a:spLocks noGrp="1"/>
          </p:cNvSpPr>
          <p:nvPr>
            <p:ph idx="1"/>
          </p:nvPr>
        </p:nvSpPr>
        <p:spPr>
          <a:xfrm>
            <a:off x="419101" y="1137570"/>
            <a:ext cx="11040587" cy="5551988"/>
          </a:xfrm>
        </p:spPr>
        <p:txBody>
          <a:bodyPr vert="horz" lIns="91440" tIns="45720" rIns="91440" bIns="45720" rtlCol="0" anchor="t">
            <a:normAutofit/>
          </a:bodyPr>
          <a:lstStyle/>
          <a:p>
            <a:pPr lvl="0"/>
            <a:r>
              <a:rPr lang="en-AU" dirty="0"/>
              <a:t>Focus on NRM bodies as they should be </a:t>
            </a:r>
            <a:r>
              <a:rPr lang="en-US" dirty="0"/>
              <a:t>well placed to facilitate local engagement in water governance outside of formal water planning processes. We think the web portal</a:t>
            </a:r>
          </a:p>
          <a:p>
            <a:pPr lvl="1"/>
            <a:r>
              <a:rPr lang="en-US" dirty="0"/>
              <a:t>plays to the strengths of GSNRM as knowledge and relationship brokers</a:t>
            </a:r>
          </a:p>
          <a:p>
            <a:pPr lvl="1"/>
            <a:r>
              <a:rPr lang="en-US" dirty="0"/>
              <a:t>provides a repository of knowledge about the GRAP and an additional entry point for landholders to engage with existing NRM services and knowledge governance</a:t>
            </a:r>
            <a:endParaRPr lang="en-AU" dirty="0"/>
          </a:p>
          <a:p>
            <a:pPr lvl="1"/>
            <a:r>
              <a:rPr lang="en-AU" dirty="0"/>
              <a:t>acts as a non-binding source of information (but does link to the ‘official’ information sources)</a:t>
            </a:r>
          </a:p>
          <a:p>
            <a:r>
              <a:rPr lang="en-AU" dirty="0"/>
              <a:t>Beyond this proof-of-concept project</a:t>
            </a:r>
          </a:p>
          <a:p>
            <a:pPr lvl="1"/>
            <a:r>
              <a:rPr lang="en-AU" dirty="0"/>
              <a:t>Will it prove useful or will it end up on the digital bookcase?</a:t>
            </a:r>
          </a:p>
          <a:p>
            <a:pPr lvl="1"/>
            <a:r>
              <a:rPr lang="en-AU" i="1" dirty="0"/>
              <a:t>Sustainability of funding: </a:t>
            </a:r>
            <a:r>
              <a:rPr lang="en-AU" dirty="0"/>
              <a:t>if looking to update/expand in the future, what are the funding/resourcing models?</a:t>
            </a:r>
          </a:p>
          <a:p>
            <a:pPr lvl="1"/>
            <a:r>
              <a:rPr lang="en-AU" i="1" dirty="0"/>
              <a:t>Adaptive investment planning: </a:t>
            </a:r>
            <a:r>
              <a:rPr lang="en-AU" dirty="0"/>
              <a:t>future research / data collection, outreach, industry development</a:t>
            </a:r>
          </a:p>
          <a:p>
            <a:pPr lvl="1"/>
            <a:endParaRPr lang="en-AU" dirty="0"/>
          </a:p>
          <a:p>
            <a:endParaRPr lang="en-AU" sz="3200" dirty="0"/>
          </a:p>
        </p:txBody>
      </p:sp>
    </p:spTree>
    <p:extLst>
      <p:ext uri="{BB962C8B-B14F-4D97-AF65-F5344CB8AC3E}">
        <p14:creationId xmlns:p14="http://schemas.microsoft.com/office/powerpoint/2010/main" val="6889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A42DDA-020F-469F-B727-4D41C9332E25}"/>
              </a:ext>
            </a:extLst>
          </p:cNvPr>
          <p:cNvSpPr>
            <a:spLocks noGrp="1"/>
          </p:cNvSpPr>
          <p:nvPr>
            <p:ph idx="1"/>
          </p:nvPr>
        </p:nvSpPr>
        <p:spPr>
          <a:xfrm>
            <a:off x="453189" y="1392488"/>
            <a:ext cx="10515600" cy="4351338"/>
          </a:xfrm>
        </p:spPr>
        <p:txBody>
          <a:bodyPr>
            <a:normAutofit/>
          </a:bodyPr>
          <a:lstStyle/>
          <a:p>
            <a:pPr fontAlgn="base"/>
            <a:r>
              <a:rPr lang="en-AU" sz="3200" dirty="0"/>
              <a:t>Where is current knowledge about the Mitchell held?</a:t>
            </a:r>
          </a:p>
          <a:p>
            <a:pPr fontAlgn="base"/>
            <a:r>
              <a:rPr lang="en-AU" sz="3200" dirty="0"/>
              <a:t>Would it be useful to have a similar portal for (parts of) the Mitchell?</a:t>
            </a:r>
          </a:p>
          <a:p>
            <a:pPr fontAlgn="base"/>
            <a:r>
              <a:rPr lang="en-AU" sz="3200" dirty="0"/>
              <a:t>What conversations about knowledge gaps need to be had? With whom?</a:t>
            </a:r>
          </a:p>
        </p:txBody>
      </p:sp>
      <p:sp>
        <p:nvSpPr>
          <p:cNvPr id="4" name="Title 1">
            <a:extLst>
              <a:ext uri="{FF2B5EF4-FFF2-40B4-BE49-F238E27FC236}">
                <a16:creationId xmlns:a16="http://schemas.microsoft.com/office/drawing/2014/main" id="{5782B1F9-0B9D-4581-BE66-120AF06634B1}"/>
              </a:ext>
            </a:extLst>
          </p:cNvPr>
          <p:cNvSpPr>
            <a:spLocks noGrp="1"/>
          </p:cNvSpPr>
          <p:nvPr>
            <p:ph type="title"/>
          </p:nvPr>
        </p:nvSpPr>
        <p:spPr>
          <a:xfrm>
            <a:off x="390525" y="97999"/>
            <a:ext cx="10515600" cy="1196545"/>
          </a:xfrm>
        </p:spPr>
        <p:txBody>
          <a:bodyPr>
            <a:normAutofit/>
          </a:bodyPr>
          <a:lstStyle/>
          <a:p>
            <a:r>
              <a:rPr lang="en-AU" sz="5333" dirty="0">
                <a:solidFill>
                  <a:srgbClr val="BE830E"/>
                </a:solidFill>
              </a:rPr>
              <a:t>Potential implications for the Mitchell</a:t>
            </a:r>
          </a:p>
        </p:txBody>
      </p:sp>
    </p:spTree>
    <p:extLst>
      <p:ext uri="{BB962C8B-B14F-4D97-AF65-F5344CB8AC3E}">
        <p14:creationId xmlns:p14="http://schemas.microsoft.com/office/powerpoint/2010/main" val="340552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19D60-4A73-476A-B800-B0A966E1C0BE}"/>
              </a:ext>
            </a:extLst>
          </p:cNvPr>
          <p:cNvPicPr>
            <a:picLocks noChangeAspect="1"/>
          </p:cNvPicPr>
          <p:nvPr/>
        </p:nvPicPr>
        <p:blipFill>
          <a:blip r:embed="rId2"/>
          <a:stretch>
            <a:fillRect/>
          </a:stretch>
        </p:blipFill>
        <p:spPr>
          <a:xfrm>
            <a:off x="0" y="11790"/>
            <a:ext cx="12213033" cy="6846209"/>
          </a:xfrm>
          <a:prstGeom prst="rect">
            <a:avLst/>
          </a:prstGeom>
        </p:spPr>
      </p:pic>
      <p:sp>
        <p:nvSpPr>
          <p:cNvPr id="3" name="TextBox 2">
            <a:extLst>
              <a:ext uri="{FF2B5EF4-FFF2-40B4-BE49-F238E27FC236}">
                <a16:creationId xmlns:a16="http://schemas.microsoft.com/office/drawing/2014/main" id="{9499599A-B163-4E32-87CC-C6F6A504BF3E}"/>
              </a:ext>
            </a:extLst>
          </p:cNvPr>
          <p:cNvSpPr txBox="1"/>
          <p:nvPr/>
        </p:nvSpPr>
        <p:spPr>
          <a:xfrm>
            <a:off x="6543413" y="4118994"/>
            <a:ext cx="4597167" cy="923330"/>
          </a:xfrm>
          <a:prstGeom prst="rect">
            <a:avLst/>
          </a:prstGeom>
          <a:noFill/>
        </p:spPr>
        <p:txBody>
          <a:bodyPr wrap="square" rtlCol="0">
            <a:spAutoFit/>
          </a:bodyPr>
          <a:lstStyle/>
          <a:p>
            <a:r>
              <a:rPr lang="en-AU" sz="5400" dirty="0">
                <a:solidFill>
                  <a:srgbClr val="BE830E"/>
                </a:solidFill>
                <a:latin typeface="Public sans"/>
              </a:rPr>
              <a:t>THANK YOU</a:t>
            </a:r>
          </a:p>
        </p:txBody>
      </p:sp>
      <p:sp>
        <p:nvSpPr>
          <p:cNvPr id="4" name="TextBox 3">
            <a:extLst>
              <a:ext uri="{FF2B5EF4-FFF2-40B4-BE49-F238E27FC236}">
                <a16:creationId xmlns:a16="http://schemas.microsoft.com/office/drawing/2014/main" id="{C870A59F-0164-4025-810D-B7D81E401C7C}"/>
              </a:ext>
            </a:extLst>
          </p:cNvPr>
          <p:cNvSpPr txBox="1"/>
          <p:nvPr/>
        </p:nvSpPr>
        <p:spPr>
          <a:xfrm>
            <a:off x="6662257" y="4935206"/>
            <a:ext cx="5319211" cy="1600438"/>
          </a:xfrm>
          <a:prstGeom prst="rect">
            <a:avLst/>
          </a:prstGeom>
          <a:noFill/>
        </p:spPr>
        <p:txBody>
          <a:bodyPr wrap="square" rtlCol="0">
            <a:spAutoFit/>
          </a:bodyPr>
          <a:lstStyle/>
          <a:p>
            <a:endParaRPr lang="en-AU" sz="1400" dirty="0">
              <a:latin typeface="Public sans"/>
            </a:endParaRPr>
          </a:p>
          <a:p>
            <a:r>
              <a:rPr lang="en-AU" sz="1400" dirty="0">
                <a:latin typeface="Public sans"/>
              </a:rPr>
              <a:t>Wendy Merritt</a:t>
            </a:r>
          </a:p>
          <a:p>
            <a:r>
              <a:rPr lang="en-AU" sz="1400" dirty="0" err="1">
                <a:latin typeface="Public sans"/>
              </a:rPr>
              <a:t>Fenner</a:t>
            </a:r>
            <a:r>
              <a:rPr lang="en-AU" sz="1400" dirty="0">
                <a:latin typeface="Public sans"/>
              </a:rPr>
              <a:t> School of Environment and Society / Institute for Water Futures</a:t>
            </a:r>
          </a:p>
          <a:p>
            <a:r>
              <a:rPr lang="en-AU" sz="1400" dirty="0">
                <a:latin typeface="Public sans"/>
              </a:rPr>
              <a:t>Australian National University</a:t>
            </a:r>
          </a:p>
          <a:p>
            <a:r>
              <a:rPr lang="en-AU" sz="1400" dirty="0">
                <a:latin typeface="Public sans"/>
              </a:rPr>
              <a:t>wendy.merritt@anu.edu.au </a:t>
            </a:r>
          </a:p>
          <a:p>
            <a:r>
              <a:rPr lang="en-AU" sz="1400" dirty="0">
                <a:latin typeface="Public sans"/>
              </a:rPr>
              <a:t>waterfutures@anu.edu.au</a:t>
            </a:r>
          </a:p>
        </p:txBody>
      </p:sp>
      <p:sp>
        <p:nvSpPr>
          <p:cNvPr id="2" name="Rectangle 1">
            <a:extLst>
              <a:ext uri="{FF2B5EF4-FFF2-40B4-BE49-F238E27FC236}">
                <a16:creationId xmlns:a16="http://schemas.microsoft.com/office/drawing/2014/main" id="{5F592F29-6AC0-44F9-9662-8683A55DE377}"/>
              </a:ext>
            </a:extLst>
          </p:cNvPr>
          <p:cNvSpPr/>
          <p:nvPr/>
        </p:nvSpPr>
        <p:spPr>
          <a:xfrm>
            <a:off x="304800" y="4533037"/>
            <a:ext cx="6096000" cy="1754326"/>
          </a:xfrm>
          <a:prstGeom prst="rect">
            <a:avLst/>
          </a:prstGeom>
        </p:spPr>
        <p:txBody>
          <a:bodyPr>
            <a:spAutoFit/>
          </a:bodyPr>
          <a:lstStyle/>
          <a:p>
            <a:r>
              <a:rPr lang="en-AU" i="1" dirty="0">
                <a:solidFill>
                  <a:srgbClr val="000000"/>
                </a:solidFill>
                <a:latin typeface="Calibri" panose="020F0502020204030204" pitchFamily="34" charset="0"/>
              </a:rPr>
              <a:t>We acknowledge the </a:t>
            </a:r>
            <a:r>
              <a:rPr lang="en-AU" i="1" dirty="0" err="1">
                <a:solidFill>
                  <a:srgbClr val="000000"/>
                </a:solidFill>
                <a:latin typeface="Calibri" panose="020F0502020204030204" pitchFamily="34" charset="0"/>
              </a:rPr>
              <a:t>Ewamian</a:t>
            </a:r>
            <a:r>
              <a:rPr lang="en-AU" i="1" dirty="0">
                <a:solidFill>
                  <a:srgbClr val="000000"/>
                </a:solidFill>
                <a:latin typeface="Calibri" panose="020F0502020204030204" pitchFamily="34" charset="0"/>
              </a:rPr>
              <a:t> and </a:t>
            </a:r>
            <a:r>
              <a:rPr lang="en-AU" i="1" dirty="0" err="1">
                <a:solidFill>
                  <a:srgbClr val="000000"/>
                </a:solidFill>
                <a:latin typeface="Calibri" panose="020F0502020204030204" pitchFamily="34" charset="0"/>
              </a:rPr>
              <a:t>Tagalaka</a:t>
            </a:r>
            <a:r>
              <a:rPr lang="en-AU" i="1" dirty="0">
                <a:solidFill>
                  <a:srgbClr val="000000"/>
                </a:solidFill>
                <a:latin typeface="Calibri" panose="020F0502020204030204" pitchFamily="34" charset="0"/>
              </a:rPr>
              <a:t> peoples as the custodians of the lands and waters that the digital twin aims to represent and value their knowledge of country. We recognise their continuing connection to, and the importance of being able to live on, country and pay our respects to elders past and present.</a:t>
            </a:r>
            <a:endParaRPr lang="en-AU" dirty="0"/>
          </a:p>
        </p:txBody>
      </p:sp>
    </p:spTree>
    <p:extLst>
      <p:ext uri="{BB962C8B-B14F-4D97-AF65-F5344CB8AC3E}">
        <p14:creationId xmlns:p14="http://schemas.microsoft.com/office/powerpoint/2010/main" val="397652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44C6C1F-70E9-45F4-9E24-A2F612C06E46}"/>
              </a:ext>
            </a:extLst>
          </p:cNvPr>
          <p:cNvSpPr txBox="1">
            <a:spLocks/>
          </p:cNvSpPr>
          <p:nvPr/>
        </p:nvSpPr>
        <p:spPr>
          <a:xfrm>
            <a:off x="431998" y="220133"/>
            <a:ext cx="11384081" cy="8549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5333" dirty="0">
                <a:solidFill>
                  <a:srgbClr val="BE830E"/>
                </a:solidFill>
              </a:rPr>
              <a:t>Queensland Water Modelling Network </a:t>
            </a:r>
          </a:p>
        </p:txBody>
      </p:sp>
      <p:sp>
        <p:nvSpPr>
          <p:cNvPr id="12" name="Content Placeholder 3">
            <a:extLst>
              <a:ext uri="{FF2B5EF4-FFF2-40B4-BE49-F238E27FC236}">
                <a16:creationId xmlns:a16="http://schemas.microsoft.com/office/drawing/2014/main" id="{85DE815A-B12B-4A4A-9C2C-A7072594FD43}"/>
              </a:ext>
            </a:extLst>
          </p:cNvPr>
          <p:cNvSpPr>
            <a:spLocks noGrp="1"/>
          </p:cNvSpPr>
          <p:nvPr>
            <p:ph idx="1"/>
          </p:nvPr>
        </p:nvSpPr>
        <p:spPr>
          <a:xfrm>
            <a:off x="423332" y="1083734"/>
            <a:ext cx="10762828" cy="5499946"/>
          </a:xfrm>
        </p:spPr>
        <p:txBody>
          <a:bodyPr>
            <a:normAutofit/>
          </a:bodyPr>
          <a:lstStyle/>
          <a:p>
            <a:r>
              <a:rPr lang="en-AU" dirty="0"/>
              <a:t>Queensland Government initiative to improve the state’s capacity to model the quantity and quality of its surface water and groundwater resources. </a:t>
            </a:r>
          </a:p>
          <a:p>
            <a:pPr lvl="1">
              <a:buFont typeface="Calibri" panose="020F0502020204030204" pitchFamily="34" charset="0"/>
              <a:buChar char="‒"/>
            </a:pPr>
            <a:r>
              <a:rPr lang="en-AU" dirty="0"/>
              <a:t>Led by the Queensland Department of Environment and Science</a:t>
            </a:r>
          </a:p>
          <a:p>
            <a:r>
              <a:rPr lang="en-AU" dirty="0"/>
              <a:t>2021 tender sought proposals that addressed one of more of five challenge statements</a:t>
            </a:r>
          </a:p>
          <a:p>
            <a:pPr lvl="1">
              <a:buFont typeface="Calibri" panose="020F0502020204030204" pitchFamily="34" charset="0"/>
              <a:buChar char="‒"/>
            </a:pPr>
            <a:r>
              <a:rPr lang="en-AU" i="1" dirty="0">
                <a:solidFill>
                  <a:srgbClr val="BE830E"/>
                </a:solidFill>
              </a:rPr>
              <a:t>Improving impact through stronger links between water models and real-world outcomes </a:t>
            </a:r>
          </a:p>
          <a:p>
            <a:pPr lvl="1">
              <a:buFont typeface="Calibri" panose="020F0502020204030204" pitchFamily="34" charset="0"/>
              <a:buChar char="‒"/>
            </a:pPr>
            <a:r>
              <a:rPr lang="en-AU" dirty="0"/>
              <a:t>Improving treatment and communication of climate issues in Queensland water models </a:t>
            </a:r>
          </a:p>
          <a:p>
            <a:pPr lvl="1">
              <a:buFont typeface="Calibri" panose="020F0502020204030204" pitchFamily="34" charset="0"/>
              <a:buChar char="‒"/>
            </a:pPr>
            <a:r>
              <a:rPr lang="en-AU" b="1" i="1" dirty="0">
                <a:solidFill>
                  <a:srgbClr val="BE830E"/>
                </a:solidFill>
              </a:rPr>
              <a:t>Linking water models to innovative knowledge and information </a:t>
            </a:r>
          </a:p>
          <a:p>
            <a:pPr lvl="1">
              <a:buFont typeface="Calibri" panose="020F0502020204030204" pitchFamily="34" charset="0"/>
              <a:buChar char="‒"/>
            </a:pPr>
            <a:r>
              <a:rPr lang="en-AU" dirty="0"/>
              <a:t>Optimising groundwater management through a system approach </a:t>
            </a:r>
          </a:p>
          <a:p>
            <a:pPr lvl="1">
              <a:buFont typeface="Calibri" panose="020F0502020204030204" pitchFamily="34" charset="0"/>
              <a:buChar char="‒"/>
            </a:pPr>
            <a:r>
              <a:rPr lang="en-AU" i="1" dirty="0">
                <a:solidFill>
                  <a:srgbClr val="BE830E"/>
                </a:solidFill>
              </a:rPr>
              <a:t>Regional Case Study: North west Queensland</a:t>
            </a:r>
          </a:p>
          <a:p>
            <a:endParaRPr lang="en-AU" dirty="0"/>
          </a:p>
        </p:txBody>
      </p:sp>
    </p:spTree>
    <p:extLst>
      <p:ext uri="{BB962C8B-B14F-4D97-AF65-F5344CB8AC3E}">
        <p14:creationId xmlns:p14="http://schemas.microsoft.com/office/powerpoint/2010/main" val="234337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FF6F27A-A3EA-4752-9A9B-2E4420CE017D}"/>
              </a:ext>
            </a:extLst>
          </p:cNvPr>
          <p:cNvGrpSpPr/>
          <p:nvPr/>
        </p:nvGrpSpPr>
        <p:grpSpPr>
          <a:xfrm>
            <a:off x="3084628" y="1460882"/>
            <a:ext cx="6447225" cy="4561568"/>
            <a:chOff x="3084628" y="1460882"/>
            <a:chExt cx="6447225" cy="4561568"/>
          </a:xfrm>
        </p:grpSpPr>
        <p:pic>
          <p:nvPicPr>
            <p:cNvPr id="11" name="Picture 10">
              <a:extLst>
                <a:ext uri="{FF2B5EF4-FFF2-40B4-BE49-F238E27FC236}">
                  <a16:creationId xmlns:a16="http://schemas.microsoft.com/office/drawing/2014/main" id="{39194CED-46EE-4F2C-AD90-6B58AFDA0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4628" y="1460882"/>
              <a:ext cx="6447225" cy="4561568"/>
            </a:xfrm>
            <a:prstGeom prst="rect">
              <a:avLst/>
            </a:prstGeom>
          </p:spPr>
        </p:pic>
        <p:pic>
          <p:nvPicPr>
            <p:cNvPr id="12" name="Picture 11">
              <a:extLst>
                <a:ext uri="{FF2B5EF4-FFF2-40B4-BE49-F238E27FC236}">
                  <a16:creationId xmlns:a16="http://schemas.microsoft.com/office/drawing/2014/main" id="{8C0219E4-93DC-4A82-9E17-EE7998B2FE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200841" y="2249471"/>
              <a:ext cx="1290982" cy="1263087"/>
            </a:xfrm>
            <a:prstGeom prst="rect">
              <a:avLst/>
            </a:prstGeom>
            <a:ln>
              <a:noFill/>
            </a:ln>
            <a:extLst>
              <a:ext uri="{53640926-AAD7-44D8-BBD7-CCE9431645EC}">
                <a14:shadowObscured xmlns:a14="http://schemas.microsoft.com/office/drawing/2010/main"/>
              </a:ext>
            </a:extLst>
          </p:spPr>
        </p:pic>
      </p:grpSp>
      <p:grpSp>
        <p:nvGrpSpPr>
          <p:cNvPr id="29" name="Group 28">
            <a:extLst>
              <a:ext uri="{FF2B5EF4-FFF2-40B4-BE49-F238E27FC236}">
                <a16:creationId xmlns:a16="http://schemas.microsoft.com/office/drawing/2014/main" id="{40588AA6-9FE8-4C4F-870C-91B68BC4FE88}"/>
              </a:ext>
            </a:extLst>
          </p:cNvPr>
          <p:cNvGrpSpPr/>
          <p:nvPr/>
        </p:nvGrpSpPr>
        <p:grpSpPr>
          <a:xfrm>
            <a:off x="73152" y="1330864"/>
            <a:ext cx="11921879" cy="5494479"/>
            <a:chOff x="157044" y="1078938"/>
            <a:chExt cx="11921879" cy="5494479"/>
          </a:xfrm>
        </p:grpSpPr>
        <p:pic>
          <p:nvPicPr>
            <p:cNvPr id="6" name="Picture 5">
              <a:extLst>
                <a:ext uri="{FF2B5EF4-FFF2-40B4-BE49-F238E27FC236}">
                  <a16:creationId xmlns:a16="http://schemas.microsoft.com/office/drawing/2014/main" id="{83AC977C-778E-44B9-8E1D-00AFB4FE93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6715" y="1078938"/>
              <a:ext cx="8877467" cy="5494479"/>
            </a:xfrm>
            <a:prstGeom prst="rect">
              <a:avLst/>
            </a:prstGeom>
          </p:spPr>
        </p:pic>
        <p:pic>
          <p:nvPicPr>
            <p:cNvPr id="15" name="Picture 14">
              <a:extLst>
                <a:ext uri="{FF2B5EF4-FFF2-40B4-BE49-F238E27FC236}">
                  <a16:creationId xmlns:a16="http://schemas.microsoft.com/office/drawing/2014/main" id="{EAA83C79-9D89-438F-87E8-738C6F109B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9986918" y="4432179"/>
              <a:ext cx="2390863" cy="1793147"/>
            </a:xfrm>
            <a:prstGeom prst="rect">
              <a:avLst/>
            </a:prstGeom>
          </p:spPr>
        </p:pic>
        <p:pic>
          <p:nvPicPr>
            <p:cNvPr id="22" name="Picture 21">
              <a:extLst>
                <a:ext uri="{FF2B5EF4-FFF2-40B4-BE49-F238E27FC236}">
                  <a16:creationId xmlns:a16="http://schemas.microsoft.com/office/drawing/2014/main" id="{0F00B2BB-4DBA-4DBA-9B63-53B489DED74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7044" y="4812057"/>
              <a:ext cx="2278274" cy="1708706"/>
            </a:xfrm>
            <a:prstGeom prst="rect">
              <a:avLst/>
            </a:prstGeom>
          </p:spPr>
        </p:pic>
        <p:pic>
          <p:nvPicPr>
            <p:cNvPr id="26" name="Picture 25">
              <a:extLst>
                <a:ext uri="{FF2B5EF4-FFF2-40B4-BE49-F238E27FC236}">
                  <a16:creationId xmlns:a16="http://schemas.microsoft.com/office/drawing/2014/main" id="{1AEF994A-B714-4754-99CB-8DE9DBCD899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5112" y="3422709"/>
              <a:ext cx="2712439" cy="2034329"/>
            </a:xfrm>
            <a:prstGeom prst="rect">
              <a:avLst/>
            </a:prstGeom>
          </p:spPr>
        </p:pic>
      </p:grpSp>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390525" y="97999"/>
            <a:ext cx="8385922" cy="1196545"/>
          </a:xfrm>
        </p:spPr>
        <p:txBody>
          <a:bodyPr>
            <a:normAutofit/>
          </a:bodyPr>
          <a:lstStyle/>
          <a:p>
            <a:r>
              <a:rPr lang="en-AU" sz="5333" dirty="0">
                <a:solidFill>
                  <a:srgbClr val="BE830E"/>
                </a:solidFill>
              </a:rPr>
              <a:t>Gilbert River system</a:t>
            </a:r>
          </a:p>
        </p:txBody>
      </p:sp>
      <p:sp>
        <p:nvSpPr>
          <p:cNvPr id="13" name="TextBox 12">
            <a:extLst>
              <a:ext uri="{FF2B5EF4-FFF2-40B4-BE49-F238E27FC236}">
                <a16:creationId xmlns:a16="http://schemas.microsoft.com/office/drawing/2014/main" id="{DAE045ED-8DB5-42C2-BC4F-6F7D22BED215}"/>
              </a:ext>
            </a:extLst>
          </p:cNvPr>
          <p:cNvSpPr txBox="1"/>
          <p:nvPr/>
        </p:nvSpPr>
        <p:spPr>
          <a:xfrm>
            <a:off x="2920202" y="1373383"/>
            <a:ext cx="4090198"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lumMod val="75000"/>
                  </a:schemeClr>
                </a:solidFill>
              </a:rPr>
              <a:t>Large dams</a:t>
            </a:r>
            <a:endParaRPr lang="en-AU" sz="2800" dirty="0">
              <a:solidFill>
                <a:schemeClr val="accent2">
                  <a:lumMod val="75000"/>
                </a:schemeClr>
              </a:solidFill>
            </a:endParaRPr>
          </a:p>
          <a:p>
            <a:pPr marL="285750" indent="-285750">
              <a:buFont typeface="Arial" panose="020B0604020202020204" pitchFamily="34" charset="0"/>
              <a:buChar char="•"/>
            </a:pPr>
            <a:r>
              <a:rPr lang="en-US" sz="2800" dirty="0">
                <a:solidFill>
                  <a:schemeClr val="accent2">
                    <a:lumMod val="75000"/>
                  </a:schemeClr>
                </a:solidFill>
              </a:rPr>
              <a:t>On-farm storages</a:t>
            </a:r>
          </a:p>
          <a:p>
            <a:pPr marL="285750" indent="-285750">
              <a:buFont typeface="Arial" panose="020B0604020202020204" pitchFamily="34" charset="0"/>
              <a:buChar char="•"/>
            </a:pPr>
            <a:r>
              <a:rPr lang="en-US" sz="2800" dirty="0">
                <a:solidFill>
                  <a:schemeClr val="accent2">
                    <a:lumMod val="75000"/>
                  </a:schemeClr>
                </a:solidFill>
              </a:rPr>
              <a:t>Soil water</a:t>
            </a:r>
          </a:p>
          <a:p>
            <a:pPr marL="285750" indent="-285750">
              <a:buFont typeface="Arial" panose="020B0604020202020204" pitchFamily="34" charset="0"/>
              <a:buChar char="•"/>
            </a:pPr>
            <a:r>
              <a:rPr lang="en-US" sz="2800" dirty="0">
                <a:solidFill>
                  <a:schemeClr val="accent2">
                    <a:lumMod val="75000"/>
                  </a:schemeClr>
                </a:solidFill>
              </a:rPr>
              <a:t>Groundwater</a:t>
            </a:r>
          </a:p>
          <a:p>
            <a:pPr marL="285750" indent="-285750">
              <a:buFont typeface="Arial" panose="020B0604020202020204" pitchFamily="34" charset="0"/>
              <a:buChar char="•"/>
            </a:pPr>
            <a:r>
              <a:rPr lang="en-US" sz="2800" dirty="0">
                <a:solidFill>
                  <a:schemeClr val="accent2">
                    <a:lumMod val="75000"/>
                  </a:schemeClr>
                </a:solidFill>
              </a:rPr>
              <a:t>Riverbed-sand aquifers</a:t>
            </a:r>
          </a:p>
        </p:txBody>
      </p:sp>
      <p:pic>
        <p:nvPicPr>
          <p:cNvPr id="16" name="Picture 15">
            <a:extLst>
              <a:ext uri="{FF2B5EF4-FFF2-40B4-BE49-F238E27FC236}">
                <a16:creationId xmlns:a16="http://schemas.microsoft.com/office/drawing/2014/main" id="{81472B9A-E39D-48D6-8476-0C44D663B97E}"/>
              </a:ext>
            </a:extLst>
          </p:cNvPr>
          <p:cNvPicPr>
            <a:picLocks noChangeAspect="1"/>
          </p:cNvPicPr>
          <p:nvPr/>
        </p:nvPicPr>
        <p:blipFill>
          <a:blip r:embed="rId9"/>
          <a:stretch>
            <a:fillRect/>
          </a:stretch>
        </p:blipFill>
        <p:spPr>
          <a:xfrm>
            <a:off x="9006132" y="73100"/>
            <a:ext cx="3114150" cy="41502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79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44C6C1F-70E9-45F4-9E24-A2F612C06E46}"/>
              </a:ext>
            </a:extLst>
          </p:cNvPr>
          <p:cNvSpPr txBox="1">
            <a:spLocks/>
          </p:cNvSpPr>
          <p:nvPr/>
        </p:nvSpPr>
        <p:spPr>
          <a:xfrm>
            <a:off x="431999" y="220133"/>
            <a:ext cx="4885068" cy="8549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5333" dirty="0">
                <a:solidFill>
                  <a:srgbClr val="BE830E"/>
                </a:solidFill>
              </a:rPr>
              <a:t>Project overview</a:t>
            </a:r>
          </a:p>
        </p:txBody>
      </p:sp>
      <p:sp>
        <p:nvSpPr>
          <p:cNvPr id="12" name="Content Placeholder 3">
            <a:extLst>
              <a:ext uri="{FF2B5EF4-FFF2-40B4-BE49-F238E27FC236}">
                <a16:creationId xmlns:a16="http://schemas.microsoft.com/office/drawing/2014/main" id="{85DE815A-B12B-4A4A-9C2C-A7072594FD43}"/>
              </a:ext>
            </a:extLst>
          </p:cNvPr>
          <p:cNvSpPr>
            <a:spLocks noGrp="1"/>
          </p:cNvSpPr>
          <p:nvPr>
            <p:ph idx="1"/>
          </p:nvPr>
        </p:nvSpPr>
        <p:spPr>
          <a:xfrm>
            <a:off x="423332" y="1083734"/>
            <a:ext cx="6231467" cy="5245946"/>
          </a:xfrm>
        </p:spPr>
        <p:txBody>
          <a:bodyPr>
            <a:normAutofit lnSpcReduction="10000"/>
          </a:bodyPr>
          <a:lstStyle/>
          <a:p>
            <a:r>
              <a:rPr lang="en-AU" dirty="0"/>
              <a:t>Proof-of-concept project looking at how knowledge about water can be organised to support learning over time</a:t>
            </a:r>
          </a:p>
          <a:p>
            <a:r>
              <a:rPr lang="en-AU" dirty="0"/>
              <a:t>It is developing a ‘learning-focused digital twin’</a:t>
            </a:r>
          </a:p>
          <a:p>
            <a:pPr lvl="1">
              <a:buFont typeface="Calibri" panose="020F0502020204030204" pitchFamily="34" charset="0"/>
              <a:buChar char="‒"/>
            </a:pPr>
            <a:r>
              <a:rPr lang="en-AU" dirty="0"/>
              <a:t>Combine multiple knowledges  </a:t>
            </a:r>
          </a:p>
          <a:p>
            <a:pPr lvl="1">
              <a:buFont typeface="Calibri" panose="020F0502020204030204" pitchFamily="34" charset="0"/>
              <a:buChar char="‒"/>
            </a:pPr>
            <a:r>
              <a:rPr lang="en-AU" dirty="0"/>
              <a:t>Take a landscape perspective of water storage options</a:t>
            </a:r>
          </a:p>
          <a:p>
            <a:pPr lvl="1">
              <a:buFont typeface="Calibri" panose="020F0502020204030204" pitchFamily="34" charset="0"/>
              <a:buChar char="‒"/>
            </a:pPr>
            <a:r>
              <a:rPr lang="en-AU" dirty="0"/>
              <a:t>Facilitate local scale engagement with water governance </a:t>
            </a:r>
          </a:p>
          <a:p>
            <a:pPr lvl="1">
              <a:buFont typeface="Calibri" panose="020F0502020204030204" pitchFamily="34" charset="0"/>
              <a:buChar char="‒"/>
            </a:pPr>
            <a:r>
              <a:rPr lang="en-AU" dirty="0">
                <a:solidFill>
                  <a:schemeClr val="accent4">
                    <a:lumMod val="75000"/>
                  </a:schemeClr>
                </a:solidFill>
              </a:rPr>
              <a:t>Kickstart conversation about information sharing and research investment requirements</a:t>
            </a:r>
          </a:p>
          <a:p>
            <a:pPr lvl="1">
              <a:buFont typeface="Calibri" panose="020F0502020204030204" pitchFamily="34" charset="0"/>
              <a:buChar char="‒"/>
            </a:pPr>
            <a:r>
              <a:rPr lang="en-AU" dirty="0">
                <a:solidFill>
                  <a:schemeClr val="accent4">
                    <a:lumMod val="75000"/>
                  </a:schemeClr>
                </a:solidFill>
              </a:rPr>
              <a:t>Evaluate latent water and water storage demand in the Gilbert River Ag. Precinct</a:t>
            </a:r>
          </a:p>
        </p:txBody>
      </p:sp>
      <p:pic>
        <p:nvPicPr>
          <p:cNvPr id="6" name="Picture 2">
            <a:extLst>
              <a:ext uri="{FF2B5EF4-FFF2-40B4-BE49-F238E27FC236}">
                <a16:creationId xmlns:a16="http://schemas.microsoft.com/office/drawing/2014/main" id="{7EF41682-6D97-4DD0-8348-55F5DEA588C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883942" y="130984"/>
            <a:ext cx="5086740" cy="6584776"/>
          </a:xfrm>
          <a:prstGeom prst="rect">
            <a:avLst/>
          </a:prstGeom>
          <a:solidFill>
            <a:srgbClr val="FFFFFF"/>
          </a:solidFill>
        </p:spPr>
      </p:pic>
      <p:pic>
        <p:nvPicPr>
          <p:cNvPr id="7" name="Content Placeholder 4" descr="Map&#10;&#10;Description automatically generated">
            <a:extLst>
              <a:ext uri="{FF2B5EF4-FFF2-40B4-BE49-F238E27FC236}">
                <a16:creationId xmlns:a16="http://schemas.microsoft.com/office/drawing/2014/main" id="{0351C06D-3475-4A92-99A0-FD044C050A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52256" y="4734560"/>
            <a:ext cx="2425424" cy="1920875"/>
          </a:xfrm>
          <a:prstGeom prst="rect">
            <a:avLst/>
          </a:prstGeom>
        </p:spPr>
      </p:pic>
    </p:spTree>
    <p:extLst>
      <p:ext uri="{BB962C8B-B14F-4D97-AF65-F5344CB8AC3E}">
        <p14:creationId xmlns:p14="http://schemas.microsoft.com/office/powerpoint/2010/main" val="211694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390525" y="97999"/>
            <a:ext cx="10515600" cy="1196545"/>
          </a:xfrm>
        </p:spPr>
        <p:txBody>
          <a:bodyPr>
            <a:normAutofit/>
          </a:bodyPr>
          <a:lstStyle/>
          <a:p>
            <a:r>
              <a:rPr lang="en-AU" sz="5333" dirty="0">
                <a:solidFill>
                  <a:srgbClr val="BE830E"/>
                </a:solidFill>
              </a:rPr>
              <a:t>What is a digital twin?</a:t>
            </a:r>
          </a:p>
        </p:txBody>
      </p:sp>
      <p:sp>
        <p:nvSpPr>
          <p:cNvPr id="3" name="Content Placeholder 2">
            <a:extLst>
              <a:ext uri="{FF2B5EF4-FFF2-40B4-BE49-F238E27FC236}">
                <a16:creationId xmlns:a16="http://schemas.microsoft.com/office/drawing/2014/main" id="{F8B1863C-858B-44D1-A607-DA07544FDEFA}"/>
              </a:ext>
            </a:extLst>
          </p:cNvPr>
          <p:cNvSpPr>
            <a:spLocks noGrp="1"/>
          </p:cNvSpPr>
          <p:nvPr>
            <p:ph idx="1"/>
          </p:nvPr>
        </p:nvSpPr>
        <p:spPr>
          <a:xfrm>
            <a:off x="419101" y="1137570"/>
            <a:ext cx="11344274" cy="1472280"/>
          </a:xfrm>
        </p:spPr>
        <p:txBody>
          <a:bodyPr>
            <a:normAutofit lnSpcReduction="10000"/>
          </a:bodyPr>
          <a:lstStyle/>
          <a:p>
            <a:r>
              <a:rPr lang="en-US" dirty="0">
                <a:solidFill>
                  <a:srgbClr val="000000"/>
                </a:solidFill>
                <a:latin typeface="Calibri" panose="020F0502020204030204" pitchFamily="34" charset="0"/>
              </a:rPr>
              <a:t>A time-varying representation of a system that brings observed information and predictive modelling together. A structure to …</a:t>
            </a:r>
          </a:p>
          <a:p>
            <a:pPr lvl="1">
              <a:buFont typeface="Calibri" panose="020F0502020204030204" pitchFamily="34" charset="0"/>
              <a:buChar char="‒"/>
            </a:pPr>
            <a:r>
              <a:rPr lang="en-US" dirty="0">
                <a:solidFill>
                  <a:srgbClr val="000000"/>
                </a:solidFill>
                <a:latin typeface="Calibri" panose="020F0502020204030204" pitchFamily="34" charset="0"/>
              </a:rPr>
              <a:t>Accumulate information and understanding, identify uncertainties and gaps, and reason about the value of new information and potential improvements</a:t>
            </a:r>
          </a:p>
          <a:p>
            <a:endParaRPr lang="en-AU" dirty="0"/>
          </a:p>
        </p:txBody>
      </p:sp>
      <p:pic>
        <p:nvPicPr>
          <p:cNvPr id="1026" name="Picture 2" descr="2022 F1 Car Race Service - Ryan Davis-5.jpg">
            <a:extLst>
              <a:ext uri="{FF2B5EF4-FFF2-40B4-BE49-F238E27FC236}">
                <a16:creationId xmlns:a16="http://schemas.microsoft.com/office/drawing/2014/main" id="{C746E515-863F-4DF7-A602-3D64F811461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18237" y="3514616"/>
            <a:ext cx="281271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2022 F1 Car Race Service - Ryan Davis-5.jpg">
            <a:extLst>
              <a:ext uri="{FF2B5EF4-FFF2-40B4-BE49-F238E27FC236}">
                <a16:creationId xmlns:a16="http://schemas.microsoft.com/office/drawing/2014/main" id="{5C0FE20C-1EE5-491B-94CF-08D73108645C}"/>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rcRect/>
          <a:stretch/>
        </p:blipFill>
        <p:spPr bwMode="auto">
          <a:xfrm>
            <a:off x="5268170" y="3516576"/>
            <a:ext cx="281270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intstones Car Aka Filntmobile : 11 Steps (with Pictures) - Instructables">
            <a:extLst>
              <a:ext uri="{FF2B5EF4-FFF2-40B4-BE49-F238E27FC236}">
                <a16:creationId xmlns:a16="http://schemas.microsoft.com/office/drawing/2014/main" id="{970B72AE-FFBE-441C-BEA6-A9F1FCAC9EBF}"/>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a:ext>
            </a:extLst>
          </a:blip>
          <a:srcRect/>
          <a:stretch/>
        </p:blipFill>
        <p:spPr bwMode="auto">
          <a:xfrm>
            <a:off x="863092" y="3526846"/>
            <a:ext cx="1450847"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9EA935A5-BB50-4CC9-8B3F-79FE60A7D4C7}"/>
              </a:ext>
            </a:extLst>
          </p:cNvPr>
          <p:cNvGrpSpPr/>
          <p:nvPr/>
        </p:nvGrpSpPr>
        <p:grpSpPr>
          <a:xfrm>
            <a:off x="2313939" y="4236576"/>
            <a:ext cx="2954231" cy="2182447"/>
            <a:chOff x="2731440" y="4236576"/>
            <a:chExt cx="2954231" cy="2182447"/>
          </a:xfrm>
        </p:grpSpPr>
        <p:pic>
          <p:nvPicPr>
            <p:cNvPr id="1030" name="Picture 6" descr="Rare Rides: A 1995 Ford Falcon XR6 Ute, Trucking With Tickford">
              <a:extLst>
                <a:ext uri="{FF2B5EF4-FFF2-40B4-BE49-F238E27FC236}">
                  <a16:creationId xmlns:a16="http://schemas.microsoft.com/office/drawing/2014/main" id="{6FBFA607-EB74-49DC-9910-3E632BAA5B66}"/>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a:ext>
              </a:extLst>
            </a:blip>
            <a:srcRect/>
            <a:stretch/>
          </p:blipFill>
          <p:spPr bwMode="auto">
            <a:xfrm>
              <a:off x="3503600" y="4979023"/>
              <a:ext cx="2046613"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Connector: Curved 27">
              <a:extLst>
                <a:ext uri="{FF2B5EF4-FFF2-40B4-BE49-F238E27FC236}">
                  <a16:creationId xmlns:a16="http://schemas.microsoft.com/office/drawing/2014/main" id="{33C66A08-E395-4673-8D75-D27373916D1C}"/>
                </a:ext>
              </a:extLst>
            </p:cNvPr>
            <p:cNvCxnSpPr>
              <a:cxnSpLocks/>
              <a:stCxn id="1032" idx="3"/>
              <a:endCxn id="21" idx="1"/>
            </p:cNvCxnSpPr>
            <p:nvPr/>
          </p:nvCxnSpPr>
          <p:spPr>
            <a:xfrm flipV="1">
              <a:off x="2731440" y="4236576"/>
              <a:ext cx="2954231" cy="10270"/>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773A96FC-F91B-4D21-941E-041FDF0FAED2}"/>
                </a:ext>
              </a:extLst>
            </p:cNvPr>
            <p:cNvCxnSpPr>
              <a:cxnSpLocks/>
              <a:stCxn id="1032" idx="3"/>
              <a:endCxn id="1030" idx="1"/>
            </p:cNvCxnSpPr>
            <p:nvPr/>
          </p:nvCxnSpPr>
          <p:spPr>
            <a:xfrm>
              <a:off x="2731440" y="4246846"/>
              <a:ext cx="772160" cy="1452177"/>
            </a:xfrm>
            <a:prstGeom prst="curvedConnector3">
              <a:avLst>
                <a:gd name="adj1" fmla="val 50000"/>
              </a:avLst>
            </a:prstGeom>
            <a:ln w="571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5" name="Connector: Curved 34">
            <a:extLst>
              <a:ext uri="{FF2B5EF4-FFF2-40B4-BE49-F238E27FC236}">
                <a16:creationId xmlns:a16="http://schemas.microsoft.com/office/drawing/2014/main" id="{035733B2-C947-4D20-9D02-51D1B1B09B33}"/>
              </a:ext>
            </a:extLst>
          </p:cNvPr>
          <p:cNvCxnSpPr>
            <a:cxnSpLocks/>
            <a:stCxn id="1030" idx="3"/>
            <a:endCxn id="21" idx="2"/>
          </p:cNvCxnSpPr>
          <p:nvPr/>
        </p:nvCxnSpPr>
        <p:spPr>
          <a:xfrm flipV="1">
            <a:off x="5132712" y="4956576"/>
            <a:ext cx="1541813" cy="742447"/>
          </a:xfrm>
          <a:prstGeom prst="curvedConnector2">
            <a:avLst/>
          </a:prstGeom>
          <a:ln w="571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CCCEFAE-9A18-4EEE-9A20-A2B40DA6CB2F}"/>
              </a:ext>
            </a:extLst>
          </p:cNvPr>
          <p:cNvSpPr txBox="1"/>
          <p:nvPr/>
        </p:nvSpPr>
        <p:spPr>
          <a:xfrm>
            <a:off x="7155381" y="4349103"/>
            <a:ext cx="801384" cy="646331"/>
          </a:xfrm>
          <a:prstGeom prst="rect">
            <a:avLst/>
          </a:prstGeom>
          <a:noFill/>
        </p:spPr>
        <p:txBody>
          <a:bodyPr wrap="square" rtlCol="0">
            <a:spAutoFit/>
          </a:bodyPr>
          <a:lstStyle/>
          <a:p>
            <a:pPr algn="ctr"/>
            <a:r>
              <a:rPr lang="en-AU" b="1" dirty="0">
                <a:solidFill>
                  <a:schemeClr val="bg1"/>
                </a:solidFill>
              </a:rPr>
              <a:t>Digital Twin</a:t>
            </a:r>
          </a:p>
        </p:txBody>
      </p:sp>
      <p:sp>
        <p:nvSpPr>
          <p:cNvPr id="52" name="Content Placeholder 2">
            <a:extLst>
              <a:ext uri="{FF2B5EF4-FFF2-40B4-BE49-F238E27FC236}">
                <a16:creationId xmlns:a16="http://schemas.microsoft.com/office/drawing/2014/main" id="{363C061E-B706-476C-A0DB-39F253A30CB0}"/>
              </a:ext>
            </a:extLst>
          </p:cNvPr>
          <p:cNvSpPr txBox="1">
            <a:spLocks/>
          </p:cNvSpPr>
          <p:nvPr/>
        </p:nvSpPr>
        <p:spPr>
          <a:xfrm>
            <a:off x="419100" y="2533649"/>
            <a:ext cx="11772899" cy="1019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000000"/>
                </a:solidFill>
                <a:latin typeface="Calibri" panose="020F0502020204030204" pitchFamily="34" charset="0"/>
              </a:rPr>
              <a:t>Catchment context: </a:t>
            </a:r>
            <a:r>
              <a:rPr lang="en-US" dirty="0">
                <a:solidFill>
                  <a:srgbClr val="000000"/>
                </a:solidFill>
                <a:latin typeface="Calibri" panose="020F0502020204030204" pitchFamily="34" charset="0"/>
              </a:rPr>
              <a:t>imperfect information; complexity of human-environment interactions over space and time</a:t>
            </a:r>
            <a:endParaRPr lang="en-AU" dirty="0"/>
          </a:p>
        </p:txBody>
      </p:sp>
    </p:spTree>
    <p:extLst>
      <p:ext uri="{BB962C8B-B14F-4D97-AF65-F5344CB8AC3E}">
        <p14:creationId xmlns:p14="http://schemas.microsoft.com/office/powerpoint/2010/main" val="14182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390525" y="97999"/>
            <a:ext cx="10515600" cy="1196545"/>
          </a:xfrm>
        </p:spPr>
        <p:txBody>
          <a:bodyPr>
            <a:normAutofit/>
          </a:bodyPr>
          <a:lstStyle/>
          <a:p>
            <a:r>
              <a:rPr lang="en-AU" sz="5333" dirty="0">
                <a:solidFill>
                  <a:srgbClr val="BE830E"/>
                </a:solidFill>
              </a:rPr>
              <a:t>Potential of digital twins in water</a:t>
            </a:r>
          </a:p>
        </p:txBody>
      </p:sp>
      <p:sp>
        <p:nvSpPr>
          <p:cNvPr id="3" name="Content Placeholder 2">
            <a:extLst>
              <a:ext uri="{FF2B5EF4-FFF2-40B4-BE49-F238E27FC236}">
                <a16:creationId xmlns:a16="http://schemas.microsoft.com/office/drawing/2014/main" id="{F8B1863C-858B-44D1-A607-DA07544FDEFA}"/>
              </a:ext>
            </a:extLst>
          </p:cNvPr>
          <p:cNvSpPr>
            <a:spLocks noGrp="1"/>
          </p:cNvSpPr>
          <p:nvPr>
            <p:ph idx="1"/>
          </p:nvPr>
        </p:nvSpPr>
        <p:spPr>
          <a:xfrm>
            <a:off x="419101" y="1137570"/>
            <a:ext cx="11566954" cy="1498752"/>
          </a:xfrm>
        </p:spPr>
        <p:txBody>
          <a:bodyPr vert="horz" lIns="91440" tIns="45720" rIns="91440" bIns="45720" rtlCol="0" anchor="t">
            <a:normAutofit fontScale="85000" lnSpcReduction="20000"/>
          </a:bodyPr>
          <a:lstStyle/>
          <a:p>
            <a:r>
              <a:rPr lang="en-US" sz="3200" dirty="0">
                <a:solidFill>
                  <a:srgbClr val="000000"/>
                </a:solidFill>
                <a:latin typeface="Calibri" panose="020F0502020204030204" pitchFamily="34" charset="0"/>
              </a:rPr>
              <a:t>Gradual improvement in fidelity over time (how well the digital twin represents reality)</a:t>
            </a:r>
          </a:p>
          <a:p>
            <a:r>
              <a:rPr lang="en-US" sz="3200" dirty="0">
                <a:solidFill>
                  <a:srgbClr val="000000"/>
                </a:solidFill>
                <a:latin typeface="Calibri" panose="020F0502020204030204" pitchFamily="34" charset="0"/>
              </a:rPr>
              <a:t>Facilitate communication and understanding amongst stakeholder groups</a:t>
            </a:r>
          </a:p>
          <a:p>
            <a:r>
              <a:rPr lang="en-US" sz="3200" dirty="0">
                <a:solidFill>
                  <a:srgbClr val="262626"/>
                </a:solidFill>
              </a:rPr>
              <a:t>Complementary approach to existing water modelling paradigms</a:t>
            </a:r>
            <a:endParaRPr lang="en-US" sz="3200" dirty="0">
              <a:solidFill>
                <a:srgbClr val="262626"/>
              </a:solidFill>
              <a:cs typeface="Calibri"/>
            </a:endParaRPr>
          </a:p>
          <a:p>
            <a:endParaRPr lang="en-AU" sz="3200" dirty="0"/>
          </a:p>
        </p:txBody>
      </p:sp>
      <p:pic>
        <p:nvPicPr>
          <p:cNvPr id="16" name="Picture 15">
            <a:extLst>
              <a:ext uri="{FF2B5EF4-FFF2-40B4-BE49-F238E27FC236}">
                <a16:creationId xmlns:a16="http://schemas.microsoft.com/office/drawing/2014/main" id="{CE081A6C-1805-4209-9163-17F97D0112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3056" y="3017352"/>
            <a:ext cx="4084969" cy="3600000"/>
          </a:xfrm>
          <a:prstGeom prst="rect">
            <a:avLst/>
          </a:prstGeom>
        </p:spPr>
      </p:pic>
      <p:pic>
        <p:nvPicPr>
          <p:cNvPr id="2050" name="Picture 2" descr="Map of frequency water was detected near the Gulf Development Road between 1986 and 2020, overlain on Bing maps aerial imagery">
            <a:extLst>
              <a:ext uri="{FF2B5EF4-FFF2-40B4-BE49-F238E27FC236}">
                <a16:creationId xmlns:a16="http://schemas.microsoft.com/office/drawing/2014/main" id="{2D04AD13-681B-4D16-8462-4F21CD40F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40" y="3087155"/>
            <a:ext cx="6236493" cy="330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503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518161" y="97999"/>
            <a:ext cx="9174480" cy="1196545"/>
          </a:xfrm>
        </p:spPr>
        <p:txBody>
          <a:bodyPr>
            <a:normAutofit/>
          </a:bodyPr>
          <a:lstStyle/>
          <a:p>
            <a:r>
              <a:rPr lang="en-AU" sz="5333" dirty="0">
                <a:solidFill>
                  <a:srgbClr val="BE830E"/>
                </a:solidFill>
              </a:rPr>
              <a:t>GRAP digital twin</a:t>
            </a:r>
          </a:p>
        </p:txBody>
      </p:sp>
      <p:graphicFrame>
        <p:nvGraphicFramePr>
          <p:cNvPr id="5" name="Diagram 4">
            <a:extLst>
              <a:ext uri="{FF2B5EF4-FFF2-40B4-BE49-F238E27FC236}">
                <a16:creationId xmlns:a16="http://schemas.microsoft.com/office/drawing/2014/main" id="{AAB6D095-F712-47AB-8CBA-391910B707FA}"/>
              </a:ext>
            </a:extLst>
          </p:cNvPr>
          <p:cNvGraphicFramePr/>
          <p:nvPr>
            <p:extLst>
              <p:ext uri="{D42A27DB-BD31-4B8C-83A1-F6EECF244321}">
                <p14:modId xmlns:p14="http://schemas.microsoft.com/office/powerpoint/2010/main" val="3332368936"/>
              </p:ext>
            </p:extLst>
          </p:nvPr>
        </p:nvGraphicFramePr>
        <p:xfrm>
          <a:off x="7366000" y="142240"/>
          <a:ext cx="4673600" cy="290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9DE5659-C80C-42FC-81D6-EB3956C0A74E}"/>
              </a:ext>
            </a:extLst>
          </p:cNvPr>
          <p:cNvPicPr>
            <a:picLocks noChangeAspect="1"/>
          </p:cNvPicPr>
          <p:nvPr/>
        </p:nvPicPr>
        <p:blipFill>
          <a:blip r:embed="rId8"/>
          <a:stretch>
            <a:fillRect/>
          </a:stretch>
        </p:blipFill>
        <p:spPr>
          <a:xfrm>
            <a:off x="155933" y="2080625"/>
            <a:ext cx="4947285" cy="4508918"/>
          </a:xfrm>
          <a:prstGeom prst="rect">
            <a:avLst/>
          </a:prstGeom>
        </p:spPr>
      </p:pic>
      <p:sp>
        <p:nvSpPr>
          <p:cNvPr id="29" name="Content Placeholder 2">
            <a:extLst>
              <a:ext uri="{FF2B5EF4-FFF2-40B4-BE49-F238E27FC236}">
                <a16:creationId xmlns:a16="http://schemas.microsoft.com/office/drawing/2014/main" id="{668C993B-665B-4E6A-AC62-0FEEE4CED25B}"/>
              </a:ext>
            </a:extLst>
          </p:cNvPr>
          <p:cNvSpPr>
            <a:spLocks noGrp="1"/>
          </p:cNvSpPr>
          <p:nvPr>
            <p:ph idx="1"/>
          </p:nvPr>
        </p:nvSpPr>
        <p:spPr>
          <a:xfrm>
            <a:off x="5121731" y="3268436"/>
            <a:ext cx="4250869" cy="3116035"/>
          </a:xfrm>
        </p:spPr>
        <p:txBody>
          <a:bodyPr>
            <a:normAutofit/>
          </a:bodyPr>
          <a:lstStyle/>
          <a:p>
            <a:r>
              <a:rPr lang="en-AU" sz="2400" dirty="0"/>
              <a:t>Australian Hydrological Geospatial Fabric</a:t>
            </a:r>
          </a:p>
          <a:p>
            <a:r>
              <a:rPr lang="en-AU" sz="2400" dirty="0"/>
              <a:t>BOM flood warning system</a:t>
            </a:r>
          </a:p>
          <a:p>
            <a:r>
              <a:rPr lang="en-AU" sz="2400" dirty="0" err="1"/>
              <a:t>eWater</a:t>
            </a:r>
            <a:r>
              <a:rPr lang="en-AU" sz="2400" dirty="0"/>
              <a:t> Source</a:t>
            </a:r>
          </a:p>
          <a:p>
            <a:r>
              <a:rPr lang="en-AU" sz="2400" dirty="0"/>
              <a:t>Geophysics</a:t>
            </a:r>
          </a:p>
          <a:p>
            <a:r>
              <a:rPr lang="en-AU" sz="2400" dirty="0"/>
              <a:t>Streamflow monitoring</a:t>
            </a:r>
          </a:p>
          <a:p>
            <a:r>
              <a:rPr lang="en-AU" sz="2400" dirty="0"/>
              <a:t>Queensland Globe</a:t>
            </a:r>
          </a:p>
          <a:p>
            <a:pPr marL="0" indent="0">
              <a:buNone/>
            </a:pPr>
            <a:endParaRPr lang="en-AU" sz="2400" dirty="0"/>
          </a:p>
        </p:txBody>
      </p:sp>
      <p:sp>
        <p:nvSpPr>
          <p:cNvPr id="30" name="Content Placeholder 2">
            <a:extLst>
              <a:ext uri="{FF2B5EF4-FFF2-40B4-BE49-F238E27FC236}">
                <a16:creationId xmlns:a16="http://schemas.microsoft.com/office/drawing/2014/main" id="{A0582BC5-F577-47B0-822A-EFDD92145A45}"/>
              </a:ext>
            </a:extLst>
          </p:cNvPr>
          <p:cNvSpPr txBox="1">
            <a:spLocks/>
          </p:cNvSpPr>
          <p:nvPr/>
        </p:nvSpPr>
        <p:spPr>
          <a:xfrm>
            <a:off x="8752117" y="3268436"/>
            <a:ext cx="3445334" cy="3589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t>Digital Earth Australia Water Observations</a:t>
            </a:r>
          </a:p>
          <a:p>
            <a:r>
              <a:rPr lang="en-AU" sz="2400" dirty="0"/>
              <a:t>AWRA-L</a:t>
            </a:r>
          </a:p>
          <a:p>
            <a:r>
              <a:rPr lang="en-AU" sz="2400" dirty="0"/>
              <a:t>Digital Elevation models</a:t>
            </a:r>
          </a:p>
          <a:p>
            <a:r>
              <a:rPr lang="en-AU" sz="2400" dirty="0"/>
              <a:t>Floodplain assessment</a:t>
            </a:r>
          </a:p>
          <a:p>
            <a:r>
              <a:rPr lang="en-AU" sz="2400" dirty="0"/>
              <a:t>Watercourse lines</a:t>
            </a:r>
          </a:p>
          <a:p>
            <a:r>
              <a:rPr lang="en-AU" sz="2400" dirty="0"/>
              <a:t>Policy &amp; regulation</a:t>
            </a:r>
          </a:p>
        </p:txBody>
      </p:sp>
    </p:spTree>
    <p:extLst>
      <p:ext uri="{BB962C8B-B14F-4D97-AF65-F5344CB8AC3E}">
        <p14:creationId xmlns:p14="http://schemas.microsoft.com/office/powerpoint/2010/main" val="305354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390525" y="97999"/>
            <a:ext cx="10515600" cy="1196545"/>
          </a:xfrm>
        </p:spPr>
        <p:txBody>
          <a:bodyPr>
            <a:normAutofit/>
          </a:bodyPr>
          <a:lstStyle/>
          <a:p>
            <a:r>
              <a:rPr lang="en-AU" sz="5333" dirty="0">
                <a:solidFill>
                  <a:srgbClr val="BE830E"/>
                </a:solidFill>
              </a:rPr>
              <a:t>Landholder engagement</a:t>
            </a:r>
          </a:p>
        </p:txBody>
      </p:sp>
      <p:pic>
        <p:nvPicPr>
          <p:cNvPr id="11" name="Picture 10">
            <a:extLst>
              <a:ext uri="{FF2B5EF4-FFF2-40B4-BE49-F238E27FC236}">
                <a16:creationId xmlns:a16="http://schemas.microsoft.com/office/drawing/2014/main" id="{4ADE2402-A9D3-4325-88C7-4F17ECBEF552}"/>
              </a:ext>
            </a:extLst>
          </p:cNvPr>
          <p:cNvPicPr>
            <a:picLocks noChangeAspect="1"/>
          </p:cNvPicPr>
          <p:nvPr/>
        </p:nvPicPr>
        <p:blipFill>
          <a:blip r:embed="rId3"/>
          <a:stretch>
            <a:fillRect/>
          </a:stretch>
        </p:blipFill>
        <p:spPr>
          <a:xfrm>
            <a:off x="5608320" y="971393"/>
            <a:ext cx="5978965" cy="5805327"/>
          </a:xfrm>
          <a:prstGeom prst="rect">
            <a:avLst/>
          </a:prstGeom>
        </p:spPr>
      </p:pic>
      <p:graphicFrame>
        <p:nvGraphicFramePr>
          <p:cNvPr id="13" name="Diagram 12">
            <a:extLst>
              <a:ext uri="{FF2B5EF4-FFF2-40B4-BE49-F238E27FC236}">
                <a16:creationId xmlns:a16="http://schemas.microsoft.com/office/drawing/2014/main" id="{9E503BD5-D342-4695-AFC9-45CCAC5003FE}"/>
              </a:ext>
            </a:extLst>
          </p:cNvPr>
          <p:cNvGraphicFramePr/>
          <p:nvPr>
            <p:extLst>
              <p:ext uri="{D42A27DB-BD31-4B8C-83A1-F6EECF244321}">
                <p14:modId xmlns:p14="http://schemas.microsoft.com/office/powerpoint/2010/main" val="2946363968"/>
              </p:ext>
            </p:extLst>
          </p:nvPr>
        </p:nvGraphicFramePr>
        <p:xfrm>
          <a:off x="467360" y="3789680"/>
          <a:ext cx="4673600" cy="2905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Content Placeholder 2">
            <a:extLst>
              <a:ext uri="{FF2B5EF4-FFF2-40B4-BE49-F238E27FC236}">
                <a16:creationId xmlns:a16="http://schemas.microsoft.com/office/drawing/2014/main" id="{EE7AEF8A-BD94-4BF2-BA4C-8B952CF68E24}"/>
              </a:ext>
            </a:extLst>
          </p:cNvPr>
          <p:cNvSpPr>
            <a:spLocks noGrp="1"/>
          </p:cNvSpPr>
          <p:nvPr>
            <p:ph idx="1"/>
          </p:nvPr>
        </p:nvSpPr>
        <p:spPr>
          <a:xfrm>
            <a:off x="419101" y="1137570"/>
            <a:ext cx="4975859" cy="2570830"/>
          </a:xfrm>
        </p:spPr>
        <p:txBody>
          <a:bodyPr>
            <a:normAutofit fontScale="85000" lnSpcReduction="20000"/>
          </a:bodyPr>
          <a:lstStyle/>
          <a:p>
            <a:r>
              <a:rPr lang="en-AU" dirty="0"/>
              <a:t>Farm visits and interviews using mapping visualisations from the digital twin </a:t>
            </a:r>
          </a:p>
          <a:p>
            <a:r>
              <a:rPr lang="en-AU" dirty="0"/>
              <a:t>Aim to understand landholders </a:t>
            </a:r>
          </a:p>
          <a:p>
            <a:pPr lvl="1">
              <a:buFont typeface="Calibri" panose="020F0502020204030204" pitchFamily="34" charset="0"/>
              <a:buChar char="‒"/>
            </a:pPr>
            <a:r>
              <a:rPr lang="en-AU" dirty="0"/>
              <a:t>Water storage opportunities and constraints on their land </a:t>
            </a:r>
          </a:p>
          <a:p>
            <a:pPr lvl="1">
              <a:buFont typeface="Calibri" panose="020F0502020204030204" pitchFamily="34" charset="0"/>
              <a:buChar char="‒"/>
            </a:pPr>
            <a:r>
              <a:rPr lang="en-AU" dirty="0"/>
              <a:t>The data and support needed for improved decision-making on water management on their property </a:t>
            </a:r>
          </a:p>
        </p:txBody>
      </p:sp>
    </p:spTree>
    <p:extLst>
      <p:ext uri="{BB962C8B-B14F-4D97-AF65-F5344CB8AC3E}">
        <p14:creationId xmlns:p14="http://schemas.microsoft.com/office/powerpoint/2010/main" val="3309708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390525" y="595301"/>
            <a:ext cx="6635917" cy="1196545"/>
          </a:xfrm>
        </p:spPr>
        <p:txBody>
          <a:bodyPr>
            <a:normAutofit fontScale="90000"/>
          </a:bodyPr>
          <a:lstStyle/>
          <a:p>
            <a:r>
              <a:rPr lang="en-AU" sz="5333" dirty="0">
                <a:solidFill>
                  <a:srgbClr val="BE830E"/>
                </a:solidFill>
              </a:rPr>
              <a:t>Engagement with State government</a:t>
            </a:r>
          </a:p>
        </p:txBody>
      </p:sp>
      <p:sp>
        <p:nvSpPr>
          <p:cNvPr id="3" name="Content Placeholder 2">
            <a:extLst>
              <a:ext uri="{FF2B5EF4-FFF2-40B4-BE49-F238E27FC236}">
                <a16:creationId xmlns:a16="http://schemas.microsoft.com/office/drawing/2014/main" id="{F8B1863C-858B-44D1-A607-DA07544FDEFA}"/>
              </a:ext>
            </a:extLst>
          </p:cNvPr>
          <p:cNvSpPr>
            <a:spLocks noGrp="1"/>
          </p:cNvSpPr>
          <p:nvPr>
            <p:ph idx="1"/>
          </p:nvPr>
        </p:nvSpPr>
        <p:spPr>
          <a:xfrm>
            <a:off x="419101" y="1971757"/>
            <a:ext cx="6751720" cy="4765927"/>
          </a:xfrm>
        </p:spPr>
        <p:txBody>
          <a:bodyPr>
            <a:normAutofit lnSpcReduction="10000"/>
          </a:bodyPr>
          <a:lstStyle/>
          <a:p>
            <a:r>
              <a:rPr lang="en-AU" sz="3200" dirty="0"/>
              <a:t>Policy prompt packs</a:t>
            </a:r>
          </a:p>
          <a:p>
            <a:pPr lvl="1">
              <a:buFont typeface="Calibri" panose="020F0502020204030204" pitchFamily="34" charset="0"/>
              <a:buChar char="‒"/>
            </a:pPr>
            <a:r>
              <a:rPr lang="en-AU" dirty="0"/>
              <a:t>prompts for discussion of policy processes and knowledge needs through realistic but hypothetical or anonymous cases </a:t>
            </a:r>
          </a:p>
          <a:p>
            <a:pPr lvl="1">
              <a:buFont typeface="Calibri" panose="020F0502020204030204" pitchFamily="34" charset="0"/>
              <a:buChar char="‒"/>
            </a:pPr>
            <a:r>
              <a:rPr lang="en-AU" dirty="0"/>
              <a:t>step through the experience of planning a water development … the emphasis is on planning processes</a:t>
            </a:r>
          </a:p>
          <a:p>
            <a:r>
              <a:rPr lang="en-AU" dirty="0"/>
              <a:t>Water models and the Water Plan (Gulf) 2007</a:t>
            </a:r>
          </a:p>
          <a:p>
            <a:pPr lvl="1">
              <a:buFont typeface="Calibri" panose="020F0502020204030204" pitchFamily="34" charset="0"/>
              <a:buChar char="‒"/>
            </a:pPr>
            <a:r>
              <a:rPr lang="en-AU" dirty="0"/>
              <a:t>How existing models can (not) be used in landscape-scale planning?</a:t>
            </a:r>
          </a:p>
          <a:p>
            <a:pPr lvl="1">
              <a:buFont typeface="Calibri" panose="020F0502020204030204" pitchFamily="34" charset="0"/>
              <a:buChar char="‒"/>
            </a:pPr>
            <a:r>
              <a:rPr lang="en-AU" dirty="0"/>
              <a:t>Opportunities to improve existing models or develop new ones</a:t>
            </a:r>
          </a:p>
        </p:txBody>
      </p:sp>
      <p:pic>
        <p:nvPicPr>
          <p:cNvPr id="5" name="Picture 4">
            <a:extLst>
              <a:ext uri="{FF2B5EF4-FFF2-40B4-BE49-F238E27FC236}">
                <a16:creationId xmlns:a16="http://schemas.microsoft.com/office/drawing/2014/main" id="{1F8A6FF1-08AC-4A59-8D7A-77438EA5AB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32294" y="3582961"/>
            <a:ext cx="4246249" cy="3112699"/>
          </a:xfrm>
          <a:prstGeom prst="rect">
            <a:avLst/>
          </a:prstGeom>
          <a:effectLst>
            <a:outerShdw blurRad="50800" dist="38100" algn="l" rotWithShape="0">
              <a:prstClr val="black">
                <a:alpha val="40000"/>
              </a:prstClr>
            </a:outerShdw>
          </a:effectLst>
        </p:spPr>
      </p:pic>
      <p:graphicFrame>
        <p:nvGraphicFramePr>
          <p:cNvPr id="9" name="Diagram 8">
            <a:extLst>
              <a:ext uri="{FF2B5EF4-FFF2-40B4-BE49-F238E27FC236}">
                <a16:creationId xmlns:a16="http://schemas.microsoft.com/office/drawing/2014/main" id="{864AE168-D702-464A-BFBD-D994A4C0A74D}"/>
              </a:ext>
            </a:extLst>
          </p:cNvPr>
          <p:cNvGraphicFramePr/>
          <p:nvPr>
            <p:extLst>
              <p:ext uri="{D42A27DB-BD31-4B8C-83A1-F6EECF244321}">
                <p14:modId xmlns:p14="http://schemas.microsoft.com/office/powerpoint/2010/main" val="2180994592"/>
              </p:ext>
            </p:extLst>
          </p:nvPr>
        </p:nvGraphicFramePr>
        <p:xfrm>
          <a:off x="7343173" y="155831"/>
          <a:ext cx="4673600" cy="2905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541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FFF4F41-D3CD-41F0-9A13-9B022D12AF6C}"/>
              </a:ext>
            </a:extLst>
          </p:cNvPr>
          <p:cNvGrpSpPr/>
          <p:nvPr/>
        </p:nvGrpSpPr>
        <p:grpSpPr>
          <a:xfrm>
            <a:off x="6854632" y="0"/>
            <a:ext cx="5321552" cy="6858000"/>
            <a:chOff x="6854632" y="0"/>
            <a:chExt cx="5321552" cy="6858000"/>
          </a:xfrm>
        </p:grpSpPr>
        <p:pic>
          <p:nvPicPr>
            <p:cNvPr id="10" name="Picture 9">
              <a:extLst>
                <a:ext uri="{FF2B5EF4-FFF2-40B4-BE49-F238E27FC236}">
                  <a16:creationId xmlns:a16="http://schemas.microsoft.com/office/drawing/2014/main" id="{7B50C46A-FC3D-4CBB-BC06-B9D60D743BCB}"/>
                </a:ext>
              </a:extLst>
            </p:cNvPr>
            <p:cNvPicPr>
              <a:picLocks noChangeAspect="1"/>
            </p:cNvPicPr>
            <p:nvPr/>
          </p:nvPicPr>
          <p:blipFill>
            <a:blip r:embed="rId3"/>
            <a:stretch>
              <a:fillRect/>
            </a:stretch>
          </p:blipFill>
          <p:spPr>
            <a:xfrm>
              <a:off x="6854632" y="0"/>
              <a:ext cx="5321552" cy="6858000"/>
            </a:xfrm>
            <a:prstGeom prst="rect">
              <a:avLst/>
            </a:prstGeom>
          </p:spPr>
        </p:pic>
        <p:sp>
          <p:nvSpPr>
            <p:cNvPr id="11" name="Rectangle 10">
              <a:extLst>
                <a:ext uri="{FF2B5EF4-FFF2-40B4-BE49-F238E27FC236}">
                  <a16:creationId xmlns:a16="http://schemas.microsoft.com/office/drawing/2014/main" id="{1728F2D1-A9BE-43E8-B7D0-1045D6C136BD}"/>
                </a:ext>
              </a:extLst>
            </p:cNvPr>
            <p:cNvSpPr/>
            <p:nvPr/>
          </p:nvSpPr>
          <p:spPr>
            <a:xfrm>
              <a:off x="7005711" y="661181"/>
              <a:ext cx="731520" cy="21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1">
            <a:extLst>
              <a:ext uri="{FF2B5EF4-FFF2-40B4-BE49-F238E27FC236}">
                <a16:creationId xmlns:a16="http://schemas.microsoft.com/office/drawing/2014/main" id="{DDC6051C-FA94-4CC6-89BC-ABAF3099C3DF}"/>
              </a:ext>
            </a:extLst>
          </p:cNvPr>
          <p:cNvSpPr>
            <a:spLocks noGrp="1"/>
          </p:cNvSpPr>
          <p:nvPr>
            <p:ph type="title"/>
          </p:nvPr>
        </p:nvSpPr>
        <p:spPr>
          <a:xfrm>
            <a:off x="390525" y="402797"/>
            <a:ext cx="10515600" cy="1196545"/>
          </a:xfrm>
        </p:spPr>
        <p:txBody>
          <a:bodyPr>
            <a:normAutofit fontScale="90000"/>
          </a:bodyPr>
          <a:lstStyle/>
          <a:p>
            <a:r>
              <a:rPr lang="en-AU" sz="5333" dirty="0">
                <a:solidFill>
                  <a:srgbClr val="BE830E"/>
                </a:solidFill>
              </a:rPr>
              <a:t>Web portal</a:t>
            </a:r>
            <a:br>
              <a:rPr lang="en-AU" sz="5333" dirty="0">
                <a:solidFill>
                  <a:srgbClr val="BE830E"/>
                </a:solidFill>
              </a:rPr>
            </a:br>
            <a:r>
              <a:rPr lang="en-AU" sz="5333" i="1" dirty="0">
                <a:solidFill>
                  <a:srgbClr val="BE830E"/>
                </a:solidFill>
              </a:rPr>
              <a:t>(under construction)</a:t>
            </a:r>
          </a:p>
        </p:txBody>
      </p:sp>
      <p:sp>
        <p:nvSpPr>
          <p:cNvPr id="7" name="Rectangle: Rounded Corners 6">
            <a:extLst>
              <a:ext uri="{FF2B5EF4-FFF2-40B4-BE49-F238E27FC236}">
                <a16:creationId xmlns:a16="http://schemas.microsoft.com/office/drawing/2014/main" id="{B3A64693-5C4D-4E92-9697-CB512C908F85}"/>
              </a:ext>
            </a:extLst>
          </p:cNvPr>
          <p:cNvSpPr/>
          <p:nvPr/>
        </p:nvSpPr>
        <p:spPr>
          <a:xfrm>
            <a:off x="7568419" y="402796"/>
            <a:ext cx="3615396" cy="244317"/>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7" name="Group 16">
            <a:extLst>
              <a:ext uri="{FF2B5EF4-FFF2-40B4-BE49-F238E27FC236}">
                <a16:creationId xmlns:a16="http://schemas.microsoft.com/office/drawing/2014/main" id="{7392C561-1578-4578-8A09-1429EAA43B6E}"/>
              </a:ext>
            </a:extLst>
          </p:cNvPr>
          <p:cNvGrpSpPr/>
          <p:nvPr/>
        </p:nvGrpSpPr>
        <p:grpSpPr>
          <a:xfrm>
            <a:off x="1429476" y="1740507"/>
            <a:ext cx="4140000" cy="4885165"/>
            <a:chOff x="235042" y="1797582"/>
            <a:chExt cx="4140000" cy="4885165"/>
          </a:xfrm>
        </p:grpSpPr>
        <p:pic>
          <p:nvPicPr>
            <p:cNvPr id="8" name="Picture 7">
              <a:extLst>
                <a:ext uri="{FF2B5EF4-FFF2-40B4-BE49-F238E27FC236}">
                  <a16:creationId xmlns:a16="http://schemas.microsoft.com/office/drawing/2014/main" id="{2EDA4C0D-BD14-4D7E-A36F-F5E6B0D302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5042" y="1797582"/>
              <a:ext cx="4140000" cy="4885165"/>
            </a:xfrm>
            <a:prstGeom prst="rect">
              <a:avLst/>
            </a:prstGeom>
          </p:spPr>
        </p:pic>
        <p:sp>
          <p:nvSpPr>
            <p:cNvPr id="14" name="Rectangle 13">
              <a:extLst>
                <a:ext uri="{FF2B5EF4-FFF2-40B4-BE49-F238E27FC236}">
                  <a16:creationId xmlns:a16="http://schemas.microsoft.com/office/drawing/2014/main" id="{F8B90F36-7EAD-4751-9E1C-CA70638E1BE9}"/>
                </a:ext>
              </a:extLst>
            </p:cNvPr>
            <p:cNvSpPr/>
            <p:nvPr/>
          </p:nvSpPr>
          <p:spPr>
            <a:xfrm>
              <a:off x="305382" y="2313377"/>
              <a:ext cx="731520" cy="21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3" name="Group 12">
            <a:extLst>
              <a:ext uri="{FF2B5EF4-FFF2-40B4-BE49-F238E27FC236}">
                <a16:creationId xmlns:a16="http://schemas.microsoft.com/office/drawing/2014/main" id="{E9793B4B-9254-4A0E-8288-060D3C267191}"/>
              </a:ext>
            </a:extLst>
          </p:cNvPr>
          <p:cNvGrpSpPr>
            <a:grpSpLocks noChangeAspect="1"/>
          </p:cNvGrpSpPr>
          <p:nvPr/>
        </p:nvGrpSpPr>
        <p:grpSpPr>
          <a:xfrm>
            <a:off x="1416736" y="1740253"/>
            <a:ext cx="4140000" cy="4862515"/>
            <a:chOff x="-4196281" y="3040188"/>
            <a:chExt cx="4754881" cy="5584705"/>
          </a:xfrm>
        </p:grpSpPr>
        <p:pic>
          <p:nvPicPr>
            <p:cNvPr id="9" name="Picture 8">
              <a:extLst>
                <a:ext uri="{FF2B5EF4-FFF2-40B4-BE49-F238E27FC236}">
                  <a16:creationId xmlns:a16="http://schemas.microsoft.com/office/drawing/2014/main" id="{497E720B-68EE-4E84-A2E4-1A43DED4A7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0231" t="11258" r="30769" b="4176"/>
            <a:stretch/>
          </p:blipFill>
          <p:spPr>
            <a:xfrm>
              <a:off x="-4196281" y="3040188"/>
              <a:ext cx="4754881" cy="5584705"/>
            </a:xfrm>
            <a:prstGeom prst="rect">
              <a:avLst/>
            </a:prstGeom>
          </p:spPr>
        </p:pic>
        <p:sp>
          <p:nvSpPr>
            <p:cNvPr id="15" name="Rectangle 14">
              <a:extLst>
                <a:ext uri="{FF2B5EF4-FFF2-40B4-BE49-F238E27FC236}">
                  <a16:creationId xmlns:a16="http://schemas.microsoft.com/office/drawing/2014/main" id="{5DC8DD3D-C231-447C-8FE9-F02D2E23FBEB}"/>
                </a:ext>
              </a:extLst>
            </p:cNvPr>
            <p:cNvSpPr/>
            <p:nvPr/>
          </p:nvSpPr>
          <p:spPr>
            <a:xfrm>
              <a:off x="-4056564" y="3633396"/>
              <a:ext cx="731520" cy="21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0" name="Group 19">
            <a:extLst>
              <a:ext uri="{FF2B5EF4-FFF2-40B4-BE49-F238E27FC236}">
                <a16:creationId xmlns:a16="http://schemas.microsoft.com/office/drawing/2014/main" id="{1D38EBBE-FA39-43C8-8849-AD02C6ED3EDB}"/>
              </a:ext>
            </a:extLst>
          </p:cNvPr>
          <p:cNvGrpSpPr/>
          <p:nvPr/>
        </p:nvGrpSpPr>
        <p:grpSpPr>
          <a:xfrm>
            <a:off x="1443759" y="1571438"/>
            <a:ext cx="4140000" cy="5223301"/>
            <a:chOff x="2072054" y="1878471"/>
            <a:chExt cx="4140000" cy="5223301"/>
          </a:xfrm>
        </p:grpSpPr>
        <p:pic>
          <p:nvPicPr>
            <p:cNvPr id="18" name="Picture 17">
              <a:extLst>
                <a:ext uri="{FF2B5EF4-FFF2-40B4-BE49-F238E27FC236}">
                  <a16:creationId xmlns:a16="http://schemas.microsoft.com/office/drawing/2014/main" id="{245FE848-794D-4861-A487-CD5EC44D985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72054" y="1878471"/>
              <a:ext cx="4140000" cy="5223301"/>
            </a:xfrm>
            <a:prstGeom prst="rect">
              <a:avLst/>
            </a:prstGeom>
          </p:spPr>
        </p:pic>
        <p:sp>
          <p:nvSpPr>
            <p:cNvPr id="19" name="Rectangle 18">
              <a:extLst>
                <a:ext uri="{FF2B5EF4-FFF2-40B4-BE49-F238E27FC236}">
                  <a16:creationId xmlns:a16="http://schemas.microsoft.com/office/drawing/2014/main" id="{AB31048E-F648-428D-B4CC-DA9D55EC8308}"/>
                </a:ext>
              </a:extLst>
            </p:cNvPr>
            <p:cNvSpPr/>
            <p:nvPr/>
          </p:nvSpPr>
          <p:spPr>
            <a:xfrm>
              <a:off x="2131619" y="2418885"/>
              <a:ext cx="731520" cy="21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66603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TotalTime>
  <Words>1119</Words>
  <Application>Microsoft Office PowerPoint</Application>
  <PresentationFormat>Widescreen</PresentationFormat>
  <Paragraphs>126</Paragraphs>
  <Slides>13</Slides>
  <Notes>11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Public sans</vt:lpstr>
      <vt:lpstr>Office Theme</vt:lpstr>
      <vt:lpstr> Learning focused digital twins</vt:lpstr>
      <vt:lpstr>Gilbert River system</vt:lpstr>
      <vt:lpstr>PowerPoint Presentation</vt:lpstr>
      <vt:lpstr>What is a digital twin?</vt:lpstr>
      <vt:lpstr>Potential of digital twins in water</vt:lpstr>
      <vt:lpstr>GRAP digital twin</vt:lpstr>
      <vt:lpstr>Landholder engagement</vt:lpstr>
      <vt:lpstr>Engagement with State government</vt:lpstr>
      <vt:lpstr>Web portal (under construction)</vt:lpstr>
      <vt:lpstr>Implications for local governance</vt:lpstr>
      <vt:lpstr>Potential implications for the Mitchell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Susan Ward</dc:creator>
  <cp:lastModifiedBy>Kasmin Brotherton</cp:lastModifiedBy>
  <cp:revision>63</cp:revision>
  <dcterms:created xsi:type="dcterms:W3CDTF">2022-03-16T04:14:18Z</dcterms:created>
  <dcterms:modified xsi:type="dcterms:W3CDTF">2022-05-26T06:50:06Z</dcterms:modified>
</cp:coreProperties>
</file>