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sldIdLst>
    <p:sldId id="257" r:id="rId5"/>
    <p:sldId id="266" r:id="rId6"/>
    <p:sldId id="262" r:id="rId7"/>
    <p:sldId id="271" r:id="rId8"/>
    <p:sldId id="267" r:id="rId9"/>
    <p:sldId id="277" r:id="rId10"/>
    <p:sldId id="270" r:id="rId11"/>
    <p:sldId id="280" r:id="rId12"/>
    <p:sldId id="269" r:id="rId13"/>
    <p:sldId id="273" r:id="rId14"/>
    <p:sldId id="275" r:id="rId15"/>
    <p:sldId id="276" r:id="rId16"/>
    <p:sldId id="282" r:id="rId17"/>
    <p:sldId id="278" r:id="rId18"/>
    <p:sldId id="268" r:id="rId19"/>
    <p:sldId id="279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96" autoAdjust="0"/>
    <p:restoredTop sz="94619" autoAdjust="0"/>
  </p:normalViewPr>
  <p:slideViewPr>
    <p:cSldViewPr snapToGrid="0">
      <p:cViewPr varScale="1">
        <p:scale>
          <a:sx n="85" d="100"/>
          <a:sy n="85" d="100"/>
        </p:scale>
        <p:origin x="27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5/26/2022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5/26/2022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5/26/2022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8983" y="36882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1010" y="1808532"/>
            <a:ext cx="4873666" cy="2187455"/>
          </a:xfrm>
        </p:spPr>
        <p:txBody>
          <a:bodyPr>
            <a:normAutofit fontScale="90000"/>
          </a:bodyPr>
          <a:lstStyle/>
          <a:p>
            <a:r>
              <a:rPr lang="en-US" sz="4400" dirty="0" err="1">
                <a:solidFill>
                  <a:schemeClr val="tx1"/>
                </a:solidFill>
              </a:rPr>
              <a:t>Arriga</a:t>
            </a:r>
            <a:r>
              <a:rPr lang="en-US" sz="4400" dirty="0">
                <a:solidFill>
                  <a:schemeClr val="tx1"/>
                </a:solidFill>
              </a:rPr>
              <a:t> Plains Bore Monitoring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7"/>
            <a:ext cx="4775075" cy="776037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Brian Prove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Mitchell River Watershed Management Group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855F6-15F8-4842-A7FF-472237342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81001"/>
            <a:ext cx="10058400" cy="704850"/>
          </a:xfrm>
        </p:spPr>
        <p:txBody>
          <a:bodyPr/>
          <a:lstStyle/>
          <a:p>
            <a:r>
              <a:rPr lang="en-AU" dirty="0"/>
              <a:t>Groundwater and Conductivity 2010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02E149-634F-4A5A-B3E4-4FFDD6633B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085852"/>
            <a:ext cx="9258300" cy="5629274"/>
          </a:xfrm>
        </p:spPr>
      </p:pic>
    </p:spTree>
    <p:extLst>
      <p:ext uri="{BB962C8B-B14F-4D97-AF65-F5344CB8AC3E}">
        <p14:creationId xmlns:p14="http://schemas.microsoft.com/office/powerpoint/2010/main" val="3675710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56EA7-B12D-426C-B8F3-E549E04FA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Groundwater Risk 2010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D6D652-5A09-4FEB-8357-66A8E5002A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6075" y="2103438"/>
            <a:ext cx="6791325" cy="4306887"/>
          </a:xfrm>
        </p:spPr>
      </p:pic>
    </p:spTree>
    <p:extLst>
      <p:ext uri="{BB962C8B-B14F-4D97-AF65-F5344CB8AC3E}">
        <p14:creationId xmlns:p14="http://schemas.microsoft.com/office/powerpoint/2010/main" val="1529550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20AEF-EA25-4B21-9785-E700278B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98206"/>
            <a:ext cx="10058400" cy="773370"/>
          </a:xfrm>
        </p:spPr>
        <p:txBody>
          <a:bodyPr>
            <a:normAutofit/>
          </a:bodyPr>
          <a:lstStyle/>
          <a:p>
            <a:pPr algn="ctr"/>
            <a:r>
              <a:rPr lang="en-AU" dirty="0"/>
              <a:t>2010 Water Quality Summary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129B4A7-3DF4-46F0-BA37-FDAC09F1DC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2525" y="1171576"/>
            <a:ext cx="9633462" cy="5288219"/>
          </a:xfrm>
        </p:spPr>
      </p:pic>
    </p:spTree>
    <p:extLst>
      <p:ext uri="{BB962C8B-B14F-4D97-AF65-F5344CB8AC3E}">
        <p14:creationId xmlns:p14="http://schemas.microsoft.com/office/powerpoint/2010/main" val="3623862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2A1BD-AF35-46BB-88BE-97356F41E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Salinity levels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921B8DD-7392-42BF-B3F2-D4B96F3A60F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6800" y="2103438"/>
          <a:ext cx="10058397" cy="3882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799">
                  <a:extLst>
                    <a:ext uri="{9D8B030D-6E8A-4147-A177-3AD203B41FA5}">
                      <a16:colId xmlns:a16="http://schemas.microsoft.com/office/drawing/2014/main" val="2771038668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3939281111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2196189973"/>
                    </a:ext>
                  </a:extLst>
                </a:gridCol>
              </a:tblGrid>
              <a:tr h="554642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Conductivity (</a:t>
                      </a:r>
                      <a:r>
                        <a:rPr lang="en-AU" dirty="0" err="1"/>
                        <a:t>uS</a:t>
                      </a:r>
                      <a:r>
                        <a:rPr lang="en-AU" dirty="0"/>
                        <a:t>/cm)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485749"/>
                  </a:ext>
                </a:extLst>
              </a:tr>
              <a:tr h="554642">
                <a:tc>
                  <a:txBody>
                    <a:bodyPr/>
                    <a:lstStyle/>
                    <a:p>
                      <a:r>
                        <a:rPr lang="en-AU" dirty="0"/>
                        <a:t>Good drinking 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0-800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410744"/>
                  </a:ext>
                </a:extLst>
              </a:tr>
              <a:tr h="554642">
                <a:tc>
                  <a:txBody>
                    <a:bodyPr/>
                    <a:lstStyle/>
                    <a:p>
                      <a:r>
                        <a:rPr lang="en-AU" dirty="0"/>
                        <a:t>Upper limit for drinking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800-2500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Care with irrigation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927260"/>
                  </a:ext>
                </a:extLst>
              </a:tr>
              <a:tr h="554642">
                <a:tc>
                  <a:txBody>
                    <a:bodyPr/>
                    <a:lstStyle/>
                    <a:p>
                      <a:r>
                        <a:rPr lang="en-AU" dirty="0"/>
                        <a:t>Brackish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2,500-10,000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Not suitable for irrigation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79765"/>
                  </a:ext>
                </a:extLst>
              </a:tr>
              <a:tr h="554642">
                <a:tc>
                  <a:txBody>
                    <a:bodyPr/>
                    <a:lstStyle/>
                    <a:p>
                      <a:r>
                        <a:rPr lang="en-AU" dirty="0"/>
                        <a:t>Seawater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10,000-50,000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Corrosion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482292"/>
                  </a:ext>
                </a:extLst>
              </a:tr>
              <a:tr h="554642">
                <a:tc>
                  <a:txBody>
                    <a:bodyPr/>
                    <a:lstStyle/>
                    <a:p>
                      <a:r>
                        <a:rPr lang="en-AU" dirty="0"/>
                        <a:t>Brine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&gt;50,000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635116"/>
                  </a:ext>
                </a:extLst>
              </a:tr>
              <a:tr h="554642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926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608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B8F72-B596-4400-AE15-3CDC70631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Changes</a:t>
            </a:r>
            <a:r>
              <a:rPr lang="en-AU" dirty="0"/>
              <a:t> from 2010 to 2017-18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F427B-4C07-4F56-9B9A-CBBD43E25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AU" sz="3200" dirty="0"/>
              <a:t>Average </a:t>
            </a:r>
            <a:r>
              <a:rPr lang="en-AU" sz="3200" b="1" dirty="0"/>
              <a:t>rise</a:t>
            </a:r>
            <a:r>
              <a:rPr lang="en-AU" sz="3200" dirty="0"/>
              <a:t> in </a:t>
            </a:r>
            <a:r>
              <a:rPr lang="en-AU" sz="3200" dirty="0" err="1"/>
              <a:t>watertable</a:t>
            </a:r>
            <a:r>
              <a:rPr lang="en-AU" sz="3200" dirty="0"/>
              <a:t> height of between </a:t>
            </a:r>
            <a:r>
              <a:rPr lang="en-AU" sz="3200" b="1" dirty="0"/>
              <a:t>0.2 and 0.5 </a:t>
            </a:r>
            <a:r>
              <a:rPr lang="en-AU" sz="3200" b="1" dirty="0" err="1"/>
              <a:t>mteres</a:t>
            </a:r>
            <a:endParaRPr lang="en-AU" sz="3200" b="1" dirty="0"/>
          </a:p>
          <a:p>
            <a:pPr marL="342900" indent="-342900">
              <a:buFont typeface="+mj-lt"/>
              <a:buAutoNum type="arabicPeriod"/>
            </a:pPr>
            <a:r>
              <a:rPr lang="en-AU" sz="3200" dirty="0"/>
              <a:t>No overall change in conductivity or slight decrease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3200" dirty="0"/>
              <a:t>Reasons – dry period for latest monitoring, dewatering by landholders?</a:t>
            </a:r>
          </a:p>
        </p:txBody>
      </p:sp>
    </p:spTree>
    <p:extLst>
      <p:ext uri="{BB962C8B-B14F-4D97-AF65-F5344CB8AC3E}">
        <p14:creationId xmlns:p14="http://schemas.microsoft.com/office/powerpoint/2010/main" val="1443965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238B0-7B79-4113-B14B-58E114E3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n-AU" sz="3700"/>
              <a:t>Background Rainfall Data Mareeba </a:t>
            </a:r>
            <a:r>
              <a:rPr lang="en-AU" sz="3700" err="1"/>
              <a:t>A’port</a:t>
            </a:r>
            <a:br>
              <a:rPr lang="en-AU" sz="3700"/>
            </a:br>
            <a:endParaRPr lang="en-AU" sz="370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E10BE9-DD2C-486B-8C9C-B97A59564F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657" y="2103120"/>
            <a:ext cx="11386457" cy="3849624"/>
          </a:xfrm>
          <a:noFill/>
        </p:spPr>
      </p:pic>
    </p:spTree>
    <p:extLst>
      <p:ext uri="{BB962C8B-B14F-4D97-AF65-F5344CB8AC3E}">
        <p14:creationId xmlns:p14="http://schemas.microsoft.com/office/powerpoint/2010/main" val="171485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D9F59-D96A-415B-8B83-0E500D137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5400" dirty="0" err="1"/>
              <a:t>Whats</a:t>
            </a:r>
            <a:r>
              <a:rPr lang="en-AU" sz="5400" dirty="0"/>
              <a:t>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C9606-C116-4A92-A5EB-95416EFFD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Ongoing management and monitoring by who?</a:t>
            </a:r>
          </a:p>
          <a:p>
            <a:r>
              <a:rPr lang="en-AU" sz="2800" dirty="0"/>
              <a:t>Landholders and farmers!</a:t>
            </a:r>
          </a:p>
          <a:p>
            <a:r>
              <a:rPr lang="en-AU" sz="2800" dirty="0"/>
              <a:t>Bores for dewatering noting the need for careful use of saline water</a:t>
            </a:r>
          </a:p>
          <a:p>
            <a:r>
              <a:rPr lang="en-AU" sz="2800" dirty="0"/>
              <a:t>Planting of selective trees in key areas (recharge and high water table areas)</a:t>
            </a:r>
          </a:p>
          <a:p>
            <a:r>
              <a:rPr lang="en-AU" sz="2800" dirty="0"/>
              <a:t>Others</a:t>
            </a:r>
          </a:p>
        </p:txBody>
      </p:sp>
    </p:spTree>
    <p:extLst>
      <p:ext uri="{BB962C8B-B14F-4D97-AF65-F5344CB8AC3E}">
        <p14:creationId xmlns:p14="http://schemas.microsoft.com/office/powerpoint/2010/main" val="3770496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DD0A8-3DC5-4625-A887-6145FC35B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n-AU" sz="3100"/>
              <a:t>Thank you</a:t>
            </a:r>
            <a:br>
              <a:rPr lang="en-AU" sz="3100"/>
            </a:br>
            <a:r>
              <a:rPr lang="en-AU" sz="3100"/>
              <a:t>Any questions</a:t>
            </a:r>
            <a:br>
              <a:rPr lang="en-AU" sz="3100"/>
            </a:br>
            <a:endParaRPr lang="en-AU" sz="31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958569-52D3-4959-9890-67CA9B00C9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20213"/>
          <a:stretch/>
        </p:blipFill>
        <p:spPr>
          <a:xfrm>
            <a:off x="1066800" y="2103120"/>
            <a:ext cx="4663440" cy="374904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27A03-C8CF-4861-AD52-6C4BF0B78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>
            <a:normAutofit/>
          </a:bodyPr>
          <a:lstStyle/>
          <a:p>
            <a:r>
              <a:rPr lang="en-AU"/>
              <a:t> </a:t>
            </a: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9651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39DCC-A6C4-4ED7-941A-2F715E82E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4800" dirty="0"/>
              <a:t>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66246-7DDF-421B-B499-26A5DB084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AU" sz="2800" dirty="0"/>
              <a:t>Carry out bore monitoring and sampling in 2017 and 2018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2800" dirty="0"/>
              <a:t>Compare these results to those obtained by Qld DNR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2800" dirty="0"/>
              <a:t>To inform the farmers and landholders in the area of the information gained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2800" dirty="0"/>
              <a:t>To determine any management/mitigation strategies require to manage and live with the situation </a:t>
            </a:r>
          </a:p>
        </p:txBody>
      </p:sp>
    </p:spTree>
    <p:extLst>
      <p:ext uri="{BB962C8B-B14F-4D97-AF65-F5344CB8AC3E}">
        <p14:creationId xmlns:p14="http://schemas.microsoft.com/office/powerpoint/2010/main" val="580852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57D5-F9EC-4B8C-8213-F8A320758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INTRODUCTION AND Background</a:t>
            </a:r>
            <a:br>
              <a:rPr lang="en-AU" dirty="0"/>
            </a:b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914C1-BC80-46F0-BDFD-9F63EF7518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U" dirty="0"/>
              <a:t>Bores in the </a:t>
            </a:r>
            <a:r>
              <a:rPr lang="en-AU" dirty="0" err="1"/>
              <a:t>Arriga</a:t>
            </a:r>
            <a:r>
              <a:rPr lang="en-AU" dirty="0"/>
              <a:t> Plains area were monitored by Qld Dept of Natural Resources from 2000 to 2010</a:t>
            </a:r>
          </a:p>
        </p:txBody>
      </p:sp>
    </p:spTree>
    <p:extLst>
      <p:ext uri="{BB962C8B-B14F-4D97-AF65-F5344CB8AC3E}">
        <p14:creationId xmlns:p14="http://schemas.microsoft.com/office/powerpoint/2010/main" val="3610315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EB932-2320-4E7D-BF84-5958D8F45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800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FAC37-316C-4CAB-9378-AED78D5DE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Mitchell River Watershed Management Group</a:t>
            </a:r>
          </a:p>
          <a:p>
            <a:r>
              <a:rPr lang="en-AU" sz="2800" dirty="0"/>
              <a:t>Australian Government for funding via </a:t>
            </a:r>
            <a:r>
              <a:rPr lang="en-AU" sz="2800"/>
              <a:t>LandCare</a:t>
            </a:r>
            <a:endParaRPr lang="en-AU" sz="2800" dirty="0"/>
          </a:p>
          <a:p>
            <a:r>
              <a:rPr lang="en-AU" sz="2800" dirty="0"/>
              <a:t>Farmers and landholders who allowed access to their properties to find the bores and sample them</a:t>
            </a:r>
          </a:p>
          <a:p>
            <a:r>
              <a:rPr lang="en-AU" sz="2800" dirty="0"/>
              <a:t>David Morrison and Tracey Whitling, Qld Dept of Natural Resources</a:t>
            </a:r>
          </a:p>
          <a:p>
            <a:r>
              <a:rPr lang="en-AU" sz="2800" dirty="0" err="1"/>
              <a:t>Drewe</a:t>
            </a:r>
            <a:r>
              <a:rPr lang="en-AU" sz="2800" dirty="0"/>
              <a:t> Burgess Canegrowers Mareeba</a:t>
            </a:r>
          </a:p>
        </p:txBody>
      </p:sp>
    </p:spTree>
    <p:extLst>
      <p:ext uri="{BB962C8B-B14F-4D97-AF65-F5344CB8AC3E}">
        <p14:creationId xmlns:p14="http://schemas.microsoft.com/office/powerpoint/2010/main" val="2410191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1A4B7-0668-4726-BBEA-7A9F3D356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4800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2ADEA-4CDF-4671-852A-B9523CB07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endParaRPr lang="en-AU" dirty="0"/>
          </a:p>
          <a:p>
            <a:pPr marL="342900" indent="-342900">
              <a:buFont typeface="+mj-lt"/>
              <a:buAutoNum type="arabicPeriod"/>
            </a:pPr>
            <a:r>
              <a:rPr lang="en-AU" sz="2800" dirty="0"/>
              <a:t>Locate all DNR bores and private bores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2800" dirty="0"/>
              <a:t>Measure the depth to the water table with a tape measure and </a:t>
            </a:r>
            <a:r>
              <a:rPr lang="en-AU" sz="2800" dirty="0" err="1"/>
              <a:t>plopper</a:t>
            </a:r>
            <a:r>
              <a:rPr lang="en-AU" sz="28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2800" dirty="0"/>
              <a:t>Obtain a sample of water from 30cm below the water surface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2800" dirty="0"/>
              <a:t>Measure with a probe electrical conductivity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2800" dirty="0"/>
              <a:t>187 bores, 91were not located and/or damaged</a:t>
            </a:r>
          </a:p>
        </p:txBody>
      </p:sp>
    </p:spTree>
    <p:extLst>
      <p:ext uri="{BB962C8B-B14F-4D97-AF65-F5344CB8AC3E}">
        <p14:creationId xmlns:p14="http://schemas.microsoft.com/office/powerpoint/2010/main" val="1458200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6AC8-658A-4F83-ABC1-94A51D21A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93291"/>
            <a:ext cx="10058400" cy="678426"/>
          </a:xfrm>
        </p:spPr>
        <p:txBody>
          <a:bodyPr/>
          <a:lstStyle/>
          <a:p>
            <a:pPr algn="ctr"/>
            <a:r>
              <a:rPr lang="en-AU" dirty="0"/>
              <a:t>Bore Locations in the Catchment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29443D-1B95-4DB1-9C3E-54A49EB4CF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8542" y="1071717"/>
            <a:ext cx="4395019" cy="5392991"/>
          </a:xfrm>
        </p:spPr>
      </p:pic>
    </p:spTree>
    <p:extLst>
      <p:ext uri="{BB962C8B-B14F-4D97-AF65-F5344CB8AC3E}">
        <p14:creationId xmlns:p14="http://schemas.microsoft.com/office/powerpoint/2010/main" val="3570626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C733A-987B-49BD-BEF4-7AC475646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Watertable</a:t>
            </a:r>
            <a:r>
              <a:rPr lang="en-AU" dirty="0"/>
              <a:t> Depth Dec 2017 and Oct 2018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08E03C4-F1DA-4103-AB26-D8677ECCB3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955" y="2266155"/>
            <a:ext cx="11257935" cy="411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43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2A1BD-AF35-46BB-88BE-97356F41E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Salinity levels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921B8DD-7392-42BF-B3F2-D4B96F3A60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9740821"/>
              </p:ext>
            </p:extLst>
          </p:nvPr>
        </p:nvGraphicFramePr>
        <p:xfrm>
          <a:off x="1066800" y="2103438"/>
          <a:ext cx="10058397" cy="3882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799">
                  <a:extLst>
                    <a:ext uri="{9D8B030D-6E8A-4147-A177-3AD203B41FA5}">
                      <a16:colId xmlns:a16="http://schemas.microsoft.com/office/drawing/2014/main" val="2771038668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3939281111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2196189973"/>
                    </a:ext>
                  </a:extLst>
                </a:gridCol>
              </a:tblGrid>
              <a:tr h="554642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Conductivity (</a:t>
                      </a:r>
                      <a:r>
                        <a:rPr lang="en-AU" dirty="0" err="1"/>
                        <a:t>uS</a:t>
                      </a:r>
                      <a:r>
                        <a:rPr lang="en-AU" dirty="0"/>
                        <a:t>/cm)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485749"/>
                  </a:ext>
                </a:extLst>
              </a:tr>
              <a:tr h="554642">
                <a:tc>
                  <a:txBody>
                    <a:bodyPr/>
                    <a:lstStyle/>
                    <a:p>
                      <a:r>
                        <a:rPr lang="en-AU" dirty="0"/>
                        <a:t>Good drinking 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0-800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410744"/>
                  </a:ext>
                </a:extLst>
              </a:tr>
              <a:tr h="554642">
                <a:tc>
                  <a:txBody>
                    <a:bodyPr/>
                    <a:lstStyle/>
                    <a:p>
                      <a:r>
                        <a:rPr lang="en-AU" dirty="0"/>
                        <a:t>Upper limit for drinking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800-2500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Care with irrigation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927260"/>
                  </a:ext>
                </a:extLst>
              </a:tr>
              <a:tr h="554642">
                <a:tc>
                  <a:txBody>
                    <a:bodyPr/>
                    <a:lstStyle/>
                    <a:p>
                      <a:r>
                        <a:rPr lang="en-AU" dirty="0"/>
                        <a:t>Brackish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2,500-10,000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Not suitable for irrigation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79765"/>
                  </a:ext>
                </a:extLst>
              </a:tr>
              <a:tr h="554642">
                <a:tc>
                  <a:txBody>
                    <a:bodyPr/>
                    <a:lstStyle/>
                    <a:p>
                      <a:r>
                        <a:rPr lang="en-AU" dirty="0"/>
                        <a:t>Seawater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10,000-50,000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Corrosion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482292"/>
                  </a:ext>
                </a:extLst>
              </a:tr>
              <a:tr h="554642">
                <a:tc>
                  <a:txBody>
                    <a:bodyPr/>
                    <a:lstStyle/>
                    <a:p>
                      <a:r>
                        <a:rPr lang="en-AU" dirty="0"/>
                        <a:t>Brine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&gt;50,000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635116"/>
                  </a:ext>
                </a:extLst>
              </a:tr>
              <a:tr h="554642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926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5619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263C59-BCD7-45E0-927E-ADEE68FE0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99" y="1710267"/>
            <a:ext cx="11446933" cy="4673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9EC3AB-6881-41CB-B356-F1F2C6C3D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74134"/>
            <a:ext cx="10058400" cy="1007534"/>
          </a:xfrm>
        </p:spPr>
        <p:txBody>
          <a:bodyPr/>
          <a:lstStyle/>
          <a:p>
            <a:r>
              <a:rPr lang="en-AU" dirty="0"/>
              <a:t>Conductivity Dec 2017 and Oct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F7132-7514-40A5-AB60-8DBD1B385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368" y="2408902"/>
            <a:ext cx="9915832" cy="3543841"/>
          </a:xfrm>
        </p:spPr>
        <p:txBody>
          <a:bodyPr/>
          <a:lstStyle/>
          <a:p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73428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{FF97DAFF-8186-425B-8DBA-8A0D02471606}tf78438558_win32</Template>
  <TotalTime>373</TotalTime>
  <Words>359</Words>
  <Application>Microsoft Office PowerPoint</Application>
  <PresentationFormat>Widescreen</PresentationFormat>
  <Paragraphs>73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Century Gothic</vt:lpstr>
      <vt:lpstr>Garamond</vt:lpstr>
      <vt:lpstr>SavonVTI</vt:lpstr>
      <vt:lpstr>Arriga Plains Bore Monitoring Project</vt:lpstr>
      <vt:lpstr>Aims</vt:lpstr>
      <vt:lpstr>INTRODUCTION AND Background </vt:lpstr>
      <vt:lpstr>Acknowledgements</vt:lpstr>
      <vt:lpstr>Methods</vt:lpstr>
      <vt:lpstr>Bore Locations in the Catchment</vt:lpstr>
      <vt:lpstr>Watertable Depth Dec 2017 and Oct 2018</vt:lpstr>
      <vt:lpstr>Salinity levels</vt:lpstr>
      <vt:lpstr>Conductivity Dec 2017 and Oct 2018</vt:lpstr>
      <vt:lpstr>Groundwater and Conductivity 2010</vt:lpstr>
      <vt:lpstr>Groundwater Risk 2010</vt:lpstr>
      <vt:lpstr>2010 Water Quality Summary</vt:lpstr>
      <vt:lpstr>Salinity levels</vt:lpstr>
      <vt:lpstr>Changes from 2010 to 2017-18</vt:lpstr>
      <vt:lpstr>Background Rainfall Data Mareeba A’port </vt:lpstr>
      <vt:lpstr>Whats next?</vt:lpstr>
      <vt:lpstr>Thank you Any questions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Arriga Plains Bore Monitoring Project</dc:title>
  <dc:creator>Vepper62@gmail.com</dc:creator>
  <cp:lastModifiedBy>Kasmin Brotherton</cp:lastModifiedBy>
  <cp:revision>12</cp:revision>
  <dcterms:created xsi:type="dcterms:W3CDTF">2021-07-28T04:09:43Z</dcterms:created>
  <dcterms:modified xsi:type="dcterms:W3CDTF">2022-05-26T06:07:54Z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