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729" r:id="rId3"/>
    <p:sldId id="838" r:id="rId4"/>
    <p:sldId id="832" r:id="rId5"/>
    <p:sldId id="835" r:id="rId6"/>
    <p:sldId id="260" r:id="rId7"/>
    <p:sldId id="834" r:id="rId8"/>
    <p:sldId id="259" r:id="rId9"/>
    <p:sldId id="836" r:id="rId10"/>
    <p:sldId id="261" r:id="rId11"/>
    <p:sldId id="262" r:id="rId12"/>
    <p:sldId id="263" r:id="rId13"/>
    <p:sldId id="264" r:id="rId14"/>
    <p:sldId id="840" r:id="rId15"/>
    <p:sldId id="83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660"/>
  </p:normalViewPr>
  <p:slideViewPr>
    <p:cSldViewPr snapToGrid="0">
      <p:cViewPr>
        <p:scale>
          <a:sx n="90" d="100"/>
          <a:sy n="90" d="100"/>
        </p:scale>
        <p:origin x="18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C7A0D-A7D1-48C5-8D47-667486BD9783}" type="datetimeFigureOut">
              <a:rPr lang="en-AU" smtClean="0"/>
              <a:t>26/05/2022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7360-66E9-4C72-86A2-9218775C28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83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4354-9FB4-48CA-B140-0F11C9307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584A2-5F26-4F71-B3FB-90B599739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CA455-C838-4A46-8682-A9525A4A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D8C1-7B43-4089-8C3C-D66891603665}" type="datetime1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0393F-C2D7-4505-807F-1EE7AE96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44CD5-692D-4AC1-9B1F-75404ACB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98DC-3E1B-400B-ADD4-293881CD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58C28-2EAA-463A-AAED-14C947347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92C82-D43D-4F1B-B50A-97356C99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4FC-EA4C-486F-A39B-F42DD64F0A7E}" type="datetime1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24B5-DF48-4D7B-B79C-6A9248A5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0A8F7-5933-49E5-8D0B-618D8057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11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18B73-C7ED-4AF4-A53E-85D29B9F9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A56C3-0582-47A3-B40A-7E3015E0C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2977-381F-498D-BD48-816F0FE4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5A07-5ACE-45A4-B35D-F5EF5253F889}" type="datetime1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F071B-06C7-467C-B8E8-3E726F3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C89E-D72C-4446-9544-342DFFCA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19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image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303" y="750760"/>
            <a:ext cx="4067176" cy="75146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D8AA60D-456F-9643-944A-C08A8D1C5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303" y="1824262"/>
            <a:ext cx="3064523" cy="4021495"/>
          </a:xfrm>
        </p:spPr>
        <p:txBody>
          <a:bodyPr/>
          <a:lstStyle/>
          <a:p>
            <a:pPr lvl="2"/>
            <a:r>
              <a:rPr lang="en-GB" dirty="0"/>
              <a:t>Sub heading</a:t>
            </a:r>
          </a:p>
          <a:p>
            <a:pPr lvl="3"/>
            <a:r>
              <a:rPr lang="en-GB" dirty="0"/>
              <a:t>Content </a:t>
            </a:r>
          </a:p>
        </p:txBody>
      </p:sp>
    </p:spTree>
    <p:extLst>
      <p:ext uri="{BB962C8B-B14F-4D97-AF65-F5344CB8AC3E}">
        <p14:creationId xmlns:p14="http://schemas.microsoft.com/office/powerpoint/2010/main" val="20997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>
        <p:tmplLst>
          <p:tmpl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F28A-0A16-41E6-845E-2125C804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718A-E358-4BCF-AF36-7929D35BD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E1E04-9E7D-494A-A0A4-C6361D5C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17EF-4D0B-45CB-AA18-D5312ABBB85C}" type="datetime1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4786-5360-4F09-89E8-7C894AF7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0212-A8A5-4B25-A684-DD7E9E77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68EF-0463-46CA-A9C2-90713223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86C4-A656-4E1E-A8D7-5163E511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4431-0A58-4965-9021-7CBED61D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5329-2732-46F9-93A8-012E477DD414}" type="datetime1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C95C-9B69-4842-BA64-D11C9785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A8629-F449-44B3-962D-52E62288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78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10BC-7AF0-4E64-BC56-9F42285E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7ED2-4C21-4008-9CEE-687D5330F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FDC86-FBC9-4A2B-A125-07EECE854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7819E-AB4D-4FFA-9A03-55AD61BA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152-ED4F-4FA4-9CFC-80662B1E88C3}" type="datetime1">
              <a:rPr lang="en-AU" smtClean="0"/>
              <a:t>26/05/2022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D326D-42B5-43E3-8F6B-7C2A24BC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F3575-AAB2-4B8F-85BA-267A6993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9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CC8D-969C-438F-BF90-1B597D22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C0D78-CB6B-439B-9853-099D9CDE2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0B48-94B4-4386-A84F-D52A8CA1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FD736-6102-418B-9703-511FE8E7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0C009-3185-4C00-87ED-6C233FE02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1E281-0D9D-47B2-89F0-0992AD51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3868-3246-4F91-A073-DD0BD176CB15}" type="datetime1">
              <a:rPr lang="en-AU" smtClean="0"/>
              <a:t>26/05/2022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E8536-4C6F-4C55-A563-0D04D28A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FB6E0-195C-4AB9-8BDF-9F338728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9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0472-8E64-441B-B5EE-020A5FFF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FC989-95AA-4391-A30E-8B33502B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94B-9865-4B3E-AAD1-0D0C36F33ED5}" type="datetime1">
              <a:rPr lang="en-AU" smtClean="0"/>
              <a:t>26/05/2022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29DE5-B97F-4735-9A7B-D8E5B7EB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69513-B64A-41B6-AE14-4EA3114B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64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85C0E-5D4E-43F0-9566-4E484BA3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3602-E2BE-4E10-A63F-86177731A252}" type="datetime1">
              <a:rPr lang="en-AU" smtClean="0"/>
              <a:t>26/05/2022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91B96-659C-4F4C-8C24-B25FA35F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EC572-D926-4F35-A565-893FA100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38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9354-2CCF-4256-A150-7C314421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4C1CF-0AD4-4DEC-8999-CDE60336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68F80-32B3-4A5B-B301-F9C5C2092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454CF-5A53-4B11-BB90-8D70D625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2655-13C1-4806-8E6E-E65B9362C406}" type="datetime1">
              <a:rPr lang="en-AU" smtClean="0"/>
              <a:t>26/05/2022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E2B5E-8D96-4BE9-BCC6-6F12FF24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4AE27-AD53-48C0-BD25-732555E2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8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C127-04D9-46C2-8D23-92494CC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6555C-3CB3-4581-9833-0D57C366D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9BCFD-54EE-493B-935B-340F73F87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36A66-56D1-4C84-9A66-A8532BD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0AB8-7AD8-4622-A85B-5C1BFEBC015F}" type="datetime1">
              <a:rPr lang="en-AU" smtClean="0"/>
              <a:t>26/05/2022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CE48-6D5A-4771-A81A-B803229C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37833-3DC3-427A-A014-0AEAF8B0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5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9A357-EAA6-4AB5-9B3F-6880F157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A39E8-A09F-4F4C-93CA-2D600A89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FE39-76D5-477D-8276-41ECB2798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09E5-7858-47E6-B2E5-C4AC99FFAF79}" type="datetime1">
              <a:rPr lang="en-AU" smtClean="0"/>
              <a:t>26/05/2022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A0B6A-D187-427F-B10D-ED552EE45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DF02-24AC-44B6-893A-2E00EC69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CB59-542F-4E82-A83F-DF8804EDF6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84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62F0C7-B423-4A55-A9EA-6130127FA971}"/>
              </a:ext>
            </a:extLst>
          </p:cNvPr>
          <p:cNvSpPr txBox="1"/>
          <p:nvPr/>
        </p:nvSpPr>
        <p:spPr>
          <a:xfrm>
            <a:off x="82731" y="656597"/>
            <a:ext cx="120265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Lakeland Irrigation Scheme - Update September 2021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CD8C43-BABF-47ED-B036-CF9A6AE7A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3" y="1562301"/>
            <a:ext cx="3826512" cy="158761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3427B-4DC4-44EC-83F8-E3EDA5D8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</a:t>
            </a:fld>
            <a:endParaRPr lang="en-AU"/>
          </a:p>
        </p:txBody>
      </p:sp>
      <p:pic>
        <p:nvPicPr>
          <p:cNvPr id="4" name="Picture Placeholder 9" descr="A picture containing outdoor, grass, sky, nature&#10;&#10;Description automatically generated">
            <a:extLst>
              <a:ext uri="{FF2B5EF4-FFF2-40B4-BE49-F238E27FC236}">
                <a16:creationId xmlns:a16="http://schemas.microsoft.com/office/drawing/2014/main" id="{0F8E830B-FAB1-4D97-AEE7-AC77B1F8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b="3116"/>
          <a:stretch>
            <a:fillRect/>
          </a:stretch>
        </p:blipFill>
        <p:spPr>
          <a:xfrm>
            <a:off x="4332514" y="1358560"/>
            <a:ext cx="7776754" cy="5003714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569E032-4937-4EC0-BA82-A6F3FE0F3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3" y="3149920"/>
            <a:ext cx="3915267" cy="143867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98AA5CA-9FD4-42F8-BCCE-E00722F33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1" y="5175516"/>
            <a:ext cx="2867245" cy="13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FCEB-1E47-410D-81E8-57F417B5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88" y="1066053"/>
            <a:ext cx="10515600" cy="5489576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Review of the Strategic Business Case for suitability</a:t>
            </a:r>
          </a:p>
          <a:p>
            <a:r>
              <a:rPr lang="en-AU" dirty="0"/>
              <a:t>Most field work has been completed:</a:t>
            </a:r>
          </a:p>
          <a:p>
            <a:pPr lvl="1"/>
            <a:r>
              <a:rPr lang="en-AU" dirty="0"/>
              <a:t>Geotechnical drilling on preferred dam location including cultural heritage clearance for access</a:t>
            </a:r>
          </a:p>
          <a:p>
            <a:pPr lvl="1"/>
            <a:r>
              <a:rPr lang="en-AU" dirty="0"/>
              <a:t>Dry and Wet season environmental data collection</a:t>
            </a:r>
          </a:p>
          <a:p>
            <a:pPr lvl="1"/>
            <a:r>
              <a:rPr lang="en-AU" dirty="0"/>
              <a:t>Preliminary dam options for sizing</a:t>
            </a:r>
          </a:p>
          <a:p>
            <a:pPr lvl="1"/>
            <a:r>
              <a:rPr lang="en-AU" dirty="0"/>
              <a:t>Decision taken to transfer water from the dam to the Lakeland distribution system by tunnel to avoid having to pump to the top of the Dividing Range</a:t>
            </a:r>
          </a:p>
          <a:p>
            <a:pPr lvl="1"/>
            <a:r>
              <a:rPr lang="en-AU" dirty="0"/>
              <a:t>Consideration of hydro electricity from the escarpment to the valley</a:t>
            </a:r>
          </a:p>
          <a:p>
            <a:pPr lvl="1"/>
            <a:r>
              <a:rPr lang="en-AU" dirty="0"/>
              <a:t>Options for a distribution network of pipes to service land.</a:t>
            </a:r>
          </a:p>
          <a:p>
            <a:r>
              <a:rPr lang="en-AU" dirty="0"/>
              <a:t>Preliminary Social Impact study</a:t>
            </a:r>
          </a:p>
          <a:p>
            <a:r>
              <a:rPr lang="en-AU" dirty="0"/>
              <a:t>Stakeholder engagement commenced including community, indigenous and irrigators</a:t>
            </a:r>
          </a:p>
          <a:p>
            <a:r>
              <a:rPr lang="en-AU" dirty="0"/>
              <a:t>Extensive topographical survey (aerial and drone) for dam and Lakeland</a:t>
            </a:r>
          </a:p>
          <a:p>
            <a:r>
              <a:rPr lang="en-AU" dirty="0"/>
              <a:t>Preliminary agriculture/agronomy confirmation</a:t>
            </a:r>
          </a:p>
          <a:p>
            <a:r>
              <a:rPr lang="en-AU" dirty="0"/>
              <a:t>Water resource modelling and assessment</a:t>
            </a:r>
          </a:p>
          <a:p>
            <a:r>
              <a:rPr lang="en-AU" dirty="0"/>
              <a:t>Economic assessment and reporting commenced</a:t>
            </a:r>
          </a:p>
          <a:p>
            <a:r>
              <a:rPr lang="en-AU" dirty="0"/>
              <a:t>Preliminary assessment of fishway provision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58C79-163B-47E8-93E0-A2EDA411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10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26B4FD-32F9-447B-AB11-850B15C4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88" y="291737"/>
            <a:ext cx="10515600" cy="618943"/>
          </a:xfrm>
        </p:spPr>
        <p:txBody>
          <a:bodyPr anchor="t">
            <a:normAutofit/>
          </a:bodyPr>
          <a:lstStyle/>
          <a:p>
            <a:r>
              <a:rPr lang="en-US" sz="3600" b="1" u="sng" dirty="0"/>
              <a:t>Lakeland Irrigation Scheme – Progress on Palmer Option</a:t>
            </a:r>
            <a:endParaRPr lang="en-AU" sz="3600" b="1" u="sng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43D8CB-A7F6-4182-9608-F645DDB8B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EDE03DA-5CD9-4FEC-AE61-DD8952D5D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AAFE-790B-4B14-A986-E7AAE0E8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88" y="1026651"/>
            <a:ext cx="7059687" cy="555591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Current outcomes include:</a:t>
            </a:r>
          </a:p>
          <a:p>
            <a:pPr lvl="1"/>
            <a:r>
              <a:rPr lang="en-AU" dirty="0"/>
              <a:t>Preferred dam type is Roller Compacted Concrete</a:t>
            </a:r>
          </a:p>
          <a:p>
            <a:pPr lvl="1"/>
            <a:r>
              <a:rPr lang="en-AU" dirty="0"/>
              <a:t>Preliminary scheme costings</a:t>
            </a:r>
          </a:p>
          <a:p>
            <a:pPr lvl="1"/>
            <a:r>
              <a:rPr lang="en-AU" dirty="0"/>
              <a:t>Review of distribution network for efficiency</a:t>
            </a:r>
          </a:p>
          <a:p>
            <a:pPr lvl="1"/>
            <a:r>
              <a:rPr lang="en-AU" dirty="0"/>
              <a:t>Standalone power supply not supported</a:t>
            </a:r>
          </a:p>
          <a:p>
            <a:pPr lvl="1"/>
            <a:r>
              <a:rPr lang="en-AU" dirty="0"/>
              <a:t>50% Reference Design complete</a:t>
            </a:r>
          </a:p>
          <a:p>
            <a:pPr lvl="1"/>
            <a:r>
              <a:rPr lang="en-AU" dirty="0"/>
              <a:t>Current project will not service areas outside the currently cleared areas on the ‘red tableland’ but will investigate water security to all of the irrigable land (which includes Crocodile Station).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This is currently viewed as a range of sizes of storage based on the current dam location but with the dam level at increased elevation. A further alternative could exist within the preferred dam size depending on uptake of water and water usage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7B81-2561-4A10-B1DE-BDCE7251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11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03F8D0-E925-4DD5-8E40-623CEF1B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88" y="275431"/>
            <a:ext cx="10515600" cy="682625"/>
          </a:xfrm>
        </p:spPr>
        <p:txBody>
          <a:bodyPr anchor="t">
            <a:normAutofit/>
          </a:bodyPr>
          <a:lstStyle/>
          <a:p>
            <a:r>
              <a:rPr lang="en-US" sz="3600" b="1" u="sng" dirty="0"/>
              <a:t>Lakeland Irrigation Scheme – Progress on Palmer Option</a:t>
            </a:r>
            <a:endParaRPr lang="en-AU" sz="3600" b="1" u="sng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F5DDC1-B2CC-4D1E-9DB5-9AE09418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BF4B1-DBBC-4CF6-8E63-2100CE90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5" y="3259931"/>
            <a:ext cx="3635454" cy="2339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9BABC-FC7C-4EF7-83ED-91BB03301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40" y="757570"/>
            <a:ext cx="3316448" cy="250236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9F944C1-3290-4188-8118-E4FE3B74E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6960-3D34-4945-8571-1D52EA71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88" y="1000126"/>
            <a:ext cx="10515600" cy="517683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On-going work includes:</a:t>
            </a:r>
          </a:p>
          <a:p>
            <a:pPr lvl="1"/>
            <a:r>
              <a:rPr lang="en-AU" dirty="0"/>
              <a:t>Geotechnical interpretive reporting</a:t>
            </a:r>
          </a:p>
          <a:p>
            <a:pPr lvl="1"/>
            <a:r>
              <a:rPr lang="en-AU" dirty="0"/>
              <a:t>Milestone 5 report delivered in mid September – Includes detailed geological assessment.</a:t>
            </a:r>
          </a:p>
          <a:p>
            <a:pPr lvl="1"/>
            <a:r>
              <a:rPr lang="en-AU" dirty="0"/>
              <a:t>Catchment hydrology and scheme reliability</a:t>
            </a:r>
          </a:p>
          <a:p>
            <a:pPr lvl="1"/>
            <a:r>
              <a:rPr lang="en-AU" dirty="0"/>
              <a:t>Dam and flood hydrology</a:t>
            </a:r>
          </a:p>
          <a:p>
            <a:pPr lvl="1"/>
            <a:r>
              <a:rPr lang="en-AU" dirty="0"/>
              <a:t>Regional flood assessment</a:t>
            </a:r>
          </a:p>
          <a:p>
            <a:pPr lvl="1"/>
            <a:r>
              <a:rPr lang="en-AU" dirty="0"/>
              <a:t>Palmer River bridge flood impact assessment from higher dam elevations</a:t>
            </a:r>
          </a:p>
          <a:p>
            <a:pPr lvl="1"/>
            <a:r>
              <a:rPr lang="en-AU" dirty="0"/>
              <a:t>Failure Impact Assessment</a:t>
            </a:r>
          </a:p>
          <a:p>
            <a:pPr lvl="1"/>
            <a:r>
              <a:rPr lang="en-AU" dirty="0"/>
              <a:t>Multi Criteria Assessment of scheme options</a:t>
            </a:r>
          </a:p>
          <a:p>
            <a:pPr lvl="1"/>
            <a:r>
              <a:rPr lang="en-AU" dirty="0"/>
              <a:t>Geotechnical investigations for construction materials and transfer tunnel</a:t>
            </a:r>
          </a:p>
          <a:p>
            <a:pPr lvl="1"/>
            <a:r>
              <a:rPr lang="en-AU" dirty="0"/>
              <a:t>Source based catchment modelling to assess changes in pollutant loads for the Mitchell and Normanby catchments</a:t>
            </a:r>
          </a:p>
          <a:p>
            <a:pPr lvl="1"/>
            <a:r>
              <a:rPr lang="en-AU" dirty="0"/>
              <a:t>Environmental Impact Assessment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DB08-EDEC-415C-892C-608C208C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12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3F6175-6665-427F-9CC4-70C99AFC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365126"/>
            <a:ext cx="10515600" cy="635000"/>
          </a:xfrm>
        </p:spPr>
        <p:txBody>
          <a:bodyPr anchor="t">
            <a:normAutofit/>
          </a:bodyPr>
          <a:lstStyle/>
          <a:p>
            <a:r>
              <a:rPr lang="en-US" sz="3600" b="1" u="sng" dirty="0"/>
              <a:t>Lakeland Irrigation Scheme – Progress on Palmer Option</a:t>
            </a:r>
            <a:endParaRPr lang="en-AU" sz="3600" b="1" u="sng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9ADB93-5D4F-482C-9465-55850CFF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9444260-5721-4ECD-9C37-783C38E5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C751E-50CC-4299-A191-BFD9879B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669" y="988423"/>
            <a:ext cx="10515600" cy="518636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Water allocation including cross catchment from Mitchell to Normanby and any impacts on downstream users in the Palmer or Mitchell areas</a:t>
            </a:r>
          </a:p>
          <a:p>
            <a:r>
              <a:rPr lang="en-AU" dirty="0"/>
              <a:t>Potential benefits by supplementing flows in the Laura River from reduced Farm runoff (currently stored in on-farm dams)</a:t>
            </a:r>
          </a:p>
          <a:p>
            <a:r>
              <a:rPr lang="en-AU" dirty="0"/>
              <a:t>Improvements in agricultural irrigation practices as a positive impact on the Great Barrier Reef</a:t>
            </a:r>
          </a:p>
          <a:p>
            <a:r>
              <a:rPr lang="en-AU" dirty="0"/>
              <a:t>Social benefits of increasing agriculture at Lakeland including:</a:t>
            </a:r>
          </a:p>
          <a:p>
            <a:pPr lvl="1"/>
            <a:r>
              <a:rPr lang="en-AU" dirty="0"/>
              <a:t>Population increase</a:t>
            </a:r>
          </a:p>
          <a:p>
            <a:pPr lvl="1"/>
            <a:r>
              <a:rPr lang="en-AU" dirty="0"/>
              <a:t>Additional community, social and health services</a:t>
            </a:r>
          </a:p>
          <a:p>
            <a:pPr lvl="1"/>
            <a:r>
              <a:rPr lang="en-AU" dirty="0"/>
              <a:t>Opportunities for service centre for Lower Cape York Peninsula</a:t>
            </a:r>
          </a:p>
          <a:p>
            <a:pPr lvl="1"/>
            <a:r>
              <a:rPr lang="en-AU" dirty="0"/>
              <a:t>Indigenous engagement and opportunities e.g. near the dam, and Crocodile</a:t>
            </a:r>
          </a:p>
          <a:p>
            <a:r>
              <a:rPr lang="en-AU" dirty="0"/>
              <a:t>Scheme funding and sponsorship (Fed, State, local)</a:t>
            </a:r>
          </a:p>
          <a:p>
            <a:r>
              <a:rPr lang="en-AU" dirty="0"/>
              <a:t>RDATN will seek a Coordinated Project under the Coordinator General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3F1A3-16A7-46CB-85E0-6F440184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13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6C4370-E5FF-41DA-A641-B69571EC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69" y="298450"/>
            <a:ext cx="10515600" cy="692150"/>
          </a:xfrm>
        </p:spPr>
        <p:txBody>
          <a:bodyPr anchor="t">
            <a:normAutofit/>
          </a:bodyPr>
          <a:lstStyle/>
          <a:p>
            <a:r>
              <a:rPr lang="en-US" sz="3600" b="1" u="sng" dirty="0"/>
              <a:t>Lakeland Irrigation Scheme – Issues still to be addressed</a:t>
            </a:r>
            <a:endParaRPr lang="en-AU" sz="3600" b="1" u="sng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453669-43CA-4F5A-8725-149EBD955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7D71385-AB62-4A0B-8366-1BC24C65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3D76-DA84-48D5-9156-6EFA4AD3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14</a:t>
            </a:fld>
            <a:endParaRPr lang="en-AU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112BCC-517E-4267-9840-F6939812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284954"/>
            <a:ext cx="1055152" cy="4377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D1A1CD-9756-4A06-BB06-72BB39B7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69" y="298450"/>
            <a:ext cx="10515600" cy="692150"/>
          </a:xfrm>
        </p:spPr>
        <p:txBody>
          <a:bodyPr anchor="t">
            <a:normAutofit/>
          </a:bodyPr>
          <a:lstStyle/>
          <a:p>
            <a:r>
              <a:rPr lang="en-US" sz="3600" b="1" u="sng" dirty="0"/>
              <a:t>Lakeland Irrigation Scheme – Milestones</a:t>
            </a:r>
            <a:endParaRPr lang="en-AU" sz="3600" b="1" u="sng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1CDBC2B-8BD7-4B11-99F9-3EA46E7E0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1"/>
          <a:stretch/>
        </p:blipFill>
        <p:spPr>
          <a:xfrm>
            <a:off x="931817" y="1130555"/>
            <a:ext cx="11260183" cy="459865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73CC33C-31FD-4173-8CB3-E4002914C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030F1-A721-484D-93A3-9C5AB328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15</a:t>
            </a:fld>
            <a:endParaRPr lang="en-AU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E96A64-F984-48D7-B67C-36C5CD10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0AF72-D3C0-41ED-8F17-6EECADA98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9" t="9651" r="965"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7B58F5-18C5-482E-9E98-ABEA314D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36" y="1744072"/>
            <a:ext cx="2828464" cy="2357665"/>
          </a:xfrm>
        </p:spPr>
        <p:txBody>
          <a:bodyPr anchor="t">
            <a:noAutofit/>
          </a:bodyPr>
          <a:lstStyle/>
          <a:p>
            <a:r>
              <a:rPr lang="en-AU" sz="4000" b="1" i="0" u="none" strike="noStrike" baseline="0" dirty="0">
                <a:solidFill>
                  <a:srgbClr val="091F40"/>
                </a:solidFill>
                <a:latin typeface="Inter" panose="020B0502030000000004"/>
              </a:rPr>
              <a:t>Scheme for Reference Design</a:t>
            </a:r>
            <a:endParaRPr lang="en-AU" sz="4000" b="1" u="sng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53031A4-ED24-49BC-98D1-54C16EA1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" y="940120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68" y="157019"/>
            <a:ext cx="4067176" cy="763320"/>
          </a:xfrm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b="1" u="sng" dirty="0"/>
              <a:t>How We Got Here</a:t>
            </a:r>
            <a:endParaRPr lang="en-US" sz="4000" b="1" u="sng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42DEF23-341C-004A-84B6-C7E7BF13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81708"/>
              </p:ext>
            </p:extLst>
          </p:nvPr>
        </p:nvGraphicFramePr>
        <p:xfrm>
          <a:off x="1387968" y="1093438"/>
          <a:ext cx="3774506" cy="53350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153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2015 - Lakeland irrigators sought improved water reliability and increased volumes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53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Early 2016 – application through Cape York Sustainable Futures to Commonwealth Government for a Grant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53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Early 2017 – Commonwealth Grant for $850,000 to CYSF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876567"/>
                  </a:ext>
                </a:extLst>
              </a:tr>
              <a:tr h="76215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Objectives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53">
                <a:tc>
                  <a:txBody>
                    <a:bodyPr/>
                    <a:lstStyle/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Area of Irrigable land in the Lakeland Area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53">
                <a:tc>
                  <a:txBody>
                    <a:bodyPr/>
                    <a:lstStyle/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How much water is required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53">
                <a:tc>
                  <a:txBody>
                    <a:bodyPr/>
                    <a:lstStyle/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What sources are available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08648"/>
                  </a:ext>
                </a:extLst>
              </a:tr>
            </a:tbl>
          </a:graphicData>
        </a:graphic>
      </p:graphicFrame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F52EA7-7FF8-417D-9BDF-4AEEEA524A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2267" b="2267"/>
          <a:stretch/>
        </p:blipFill>
        <p:spPr/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5243FE-BF10-47BC-B0C5-21757E4E1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CB0E8E5-634C-40D0-919F-97F5668E6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C8A3-28A6-4171-BBAC-CC5FF6CB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88" y="193365"/>
            <a:ext cx="10515600" cy="732155"/>
          </a:xfrm>
        </p:spPr>
        <p:txBody>
          <a:bodyPr>
            <a:normAutofit/>
          </a:bodyPr>
          <a:lstStyle/>
          <a:p>
            <a:r>
              <a:rPr lang="en-AU" sz="4000" b="1" u="sng" dirty="0"/>
              <a:t>Strategic Business Case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9753-3067-4F1C-AB6A-1310456A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88" y="1346653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Need for Scheme</a:t>
            </a:r>
          </a:p>
          <a:p>
            <a:r>
              <a:rPr lang="en-AU" dirty="0"/>
              <a:t>Land and Soil availability and suitability</a:t>
            </a:r>
          </a:p>
          <a:p>
            <a:r>
              <a:rPr lang="en-AU" dirty="0"/>
              <a:t>Water Sources and preferred scheme to meet demand</a:t>
            </a:r>
          </a:p>
          <a:p>
            <a:r>
              <a:rPr lang="en-AU" dirty="0"/>
              <a:t>Technical Feasibility of preferred option</a:t>
            </a:r>
          </a:p>
          <a:p>
            <a:r>
              <a:rPr lang="en-AU" dirty="0"/>
              <a:t>Native Title (Desk Top)</a:t>
            </a:r>
          </a:p>
          <a:p>
            <a:r>
              <a:rPr lang="en-AU" dirty="0"/>
              <a:t>Cultural Heritage (Desk Top)</a:t>
            </a:r>
          </a:p>
          <a:p>
            <a:r>
              <a:rPr lang="en-AU" dirty="0"/>
              <a:t>Environment (Desk Top)</a:t>
            </a:r>
          </a:p>
          <a:p>
            <a:r>
              <a:rPr lang="en-AU" dirty="0"/>
              <a:t>Stakeholder engagement</a:t>
            </a:r>
          </a:p>
          <a:p>
            <a:r>
              <a:rPr lang="en-AU" dirty="0"/>
              <a:t>Economic Analysis, Benefit/Cost</a:t>
            </a:r>
          </a:p>
          <a:p>
            <a:r>
              <a:rPr lang="en-AU" dirty="0"/>
              <a:t>Feasibility Design Drawings</a:t>
            </a:r>
          </a:p>
          <a:p>
            <a:r>
              <a:rPr lang="en-AU" dirty="0"/>
              <a:t>Risk</a:t>
            </a:r>
          </a:p>
          <a:p>
            <a:r>
              <a:rPr lang="en-AU" dirty="0"/>
              <a:t>Next steps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9870F-58A5-4361-9335-8763EA15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3</a:t>
            </a:fld>
            <a:endParaRPr lang="en-AU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DBC9B3-ACF4-44B6-B7BC-7151D57DE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4014678-2BCC-4B40-B2C8-0D90CF97F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03" y="304800"/>
            <a:ext cx="2973042" cy="1514763"/>
          </a:xfrm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b="1" u="sng" dirty="0"/>
              <a:t>Soil and Land Classification</a:t>
            </a:r>
            <a:endParaRPr lang="en-US" sz="4000" b="1" u="sng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42DEF23-341C-004A-84B6-C7E7BF13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44953"/>
              </p:ext>
            </p:extLst>
          </p:nvPr>
        </p:nvGraphicFramePr>
        <p:xfrm>
          <a:off x="1377285" y="2250376"/>
          <a:ext cx="3774506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30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DNRME investigated an area of 58,442Ha</a:t>
                      </a:r>
                    </a:p>
                    <a:p>
                      <a:pPr marL="4429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Concluded a total of 17,586Ha suitable for irrigation</a:t>
                      </a:r>
                    </a:p>
                    <a:p>
                      <a:pPr marL="4429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(Class A &amp; B)</a:t>
                      </a:r>
                      <a:b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8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4429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8,000Ha of freehold Class A on the Red Tableland already cleared</a:t>
                      </a:r>
                      <a:b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8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59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Water requirement based on an industry average of 10ML per Ha was 80,000ML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4A73CAA-B85E-46E3-AEAB-96F8A785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902" y="0"/>
            <a:ext cx="6204098" cy="68580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2A46BC-4A91-4F02-AC53-87C8D730F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5481B43-D23B-41C2-A70F-607B7E618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095A83-AE43-42C1-81F2-B1C0F0C1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01" y="7620"/>
            <a:ext cx="55304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CF7CD2-E20B-4242-9AE3-68C68462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88" y="290775"/>
            <a:ext cx="4067176" cy="763320"/>
          </a:xfrm>
          <a:effectLst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AU" b="1" u="sng" dirty="0"/>
              <a:t>Water Sources</a:t>
            </a:r>
            <a:endParaRPr lang="en-US" sz="4000" b="1" u="sng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FF5961-F17A-4F90-9312-C2143737B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27826"/>
              </p:ext>
            </p:extLst>
          </p:nvPr>
        </p:nvGraphicFramePr>
        <p:xfrm>
          <a:off x="932873" y="1068121"/>
          <a:ext cx="4895272" cy="54850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5 sources of water investigated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876567"/>
                  </a:ext>
                </a:extLst>
              </a:tr>
              <a:tr h="3746277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Additional and augmented </a:t>
                      </a: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on-farm dams </a:t>
                      </a: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which currently service 935.5Ha with an additional 438.5Ha from groundwater sources.</a:t>
                      </a:r>
                      <a:b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This investigation showed that this option would increase current reliability from 50% to 70% but would not sustain significant increases in irrigated land area</a:t>
                      </a:r>
                      <a:b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1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East </a:t>
                      </a:r>
                      <a:r>
                        <a:rPr lang="en-US" sz="1100" b="1" i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Normanby</a:t>
                      </a: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 R</a:t>
                      </a: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iver – Discounted due to: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inclusion in National Park,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Distance from Lakeland, 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Small catchment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High pumping costs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Discharge to Great Barrier Reef</a:t>
                      </a:r>
                      <a:b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1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West </a:t>
                      </a:r>
                      <a:r>
                        <a:rPr lang="en-US" sz="1100" b="1" i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Normanby</a:t>
                      </a: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 Ri</a:t>
                      </a: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ver – 2 sites: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Small catchment would require capture of annual runoff to meet demand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High pumping costs</a:t>
                      </a:r>
                    </a:p>
                    <a:p>
                      <a:pPr marL="360363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Discharge to Great Barrier Reef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61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Palmer Riv</a:t>
                      </a: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er – 17km downstream from Roadhouse. This option had been identified previously by local farmers:</a:t>
                      </a:r>
                    </a:p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Large catchment -~900km</a:t>
                      </a:r>
                      <a:r>
                        <a:rPr lang="en-US" sz="1100" b="0" i="0" kern="120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Large inundation volume ~200,000ML</a:t>
                      </a:r>
                    </a:p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Not in Great Barrier Reef catchment</a:t>
                      </a:r>
                    </a:p>
                    <a:p>
                      <a:pPr marL="36036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100" b="0" i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Needs a transfer of water allocation from the Mitchell river system to the </a:t>
                      </a:r>
                      <a:r>
                        <a:rPr lang="en-US" sz="1100" b="0" i="0" kern="1200" baseline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Normanby</a:t>
                      </a:r>
                      <a:r>
                        <a:rPr lang="en-US" sz="1100" b="0" i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/Laura system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93F0D3-CFA2-4F39-9782-268774D1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BB4E65-BD20-4891-9739-16D985ECB648}"/>
              </a:ext>
            </a:extLst>
          </p:cNvPr>
          <p:cNvGrpSpPr/>
          <p:nvPr/>
        </p:nvGrpSpPr>
        <p:grpSpPr>
          <a:xfrm>
            <a:off x="1985818" y="291444"/>
            <a:ext cx="8436608" cy="5000993"/>
            <a:chOff x="1985818" y="291444"/>
            <a:chExt cx="8436608" cy="500099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6351C-62D4-49D3-AE32-2D9743B04588}"/>
                </a:ext>
              </a:extLst>
            </p:cNvPr>
            <p:cNvSpPr/>
            <p:nvPr/>
          </p:nvSpPr>
          <p:spPr>
            <a:xfrm>
              <a:off x="6640601" y="1283353"/>
              <a:ext cx="2355273" cy="16782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38100" dist="127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F55BB09-EAD8-4B3C-9DDB-B7E5689C4B1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4525818" y="1985818"/>
              <a:ext cx="2114783" cy="1366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AC1D70-9319-43B3-AF43-679208E9DBE6}"/>
                </a:ext>
              </a:extLst>
            </p:cNvPr>
            <p:cNvSpPr/>
            <p:nvPr/>
          </p:nvSpPr>
          <p:spPr>
            <a:xfrm>
              <a:off x="3854731" y="2572463"/>
              <a:ext cx="6567695" cy="839100"/>
            </a:xfrm>
            <a:custGeom>
              <a:avLst/>
              <a:gdLst>
                <a:gd name="connsiteX0" fmla="*/ 0 w 4605489"/>
                <a:gd name="connsiteY0" fmla="*/ 0 h 489333"/>
                <a:gd name="connsiteX1" fmla="*/ 3916218 w 4605489"/>
                <a:gd name="connsiteY1" fmla="*/ 480291 h 489333"/>
                <a:gd name="connsiteX2" fmla="*/ 4581236 w 4605489"/>
                <a:gd name="connsiteY2" fmla="*/ 267855 h 489333"/>
                <a:gd name="connsiteX0" fmla="*/ 0 w 6942289"/>
                <a:gd name="connsiteY0" fmla="*/ 2225963 h 2240661"/>
                <a:gd name="connsiteX1" fmla="*/ 6253018 w 6942289"/>
                <a:gd name="connsiteY1" fmla="*/ 212436 h 2240661"/>
                <a:gd name="connsiteX2" fmla="*/ 6918036 w 6942289"/>
                <a:gd name="connsiteY2" fmla="*/ 0 h 2240661"/>
                <a:gd name="connsiteX0" fmla="*/ 0 w 6918545"/>
                <a:gd name="connsiteY0" fmla="*/ 2225963 h 2623708"/>
                <a:gd name="connsiteX1" fmla="*/ 2669309 w 6918545"/>
                <a:gd name="connsiteY1" fmla="*/ 2623127 h 2623708"/>
                <a:gd name="connsiteX2" fmla="*/ 6918036 w 6918545"/>
                <a:gd name="connsiteY2" fmla="*/ 0 h 2623708"/>
                <a:gd name="connsiteX0" fmla="*/ 0 w 6170535"/>
                <a:gd name="connsiteY0" fmla="*/ 101599 h 502106"/>
                <a:gd name="connsiteX1" fmla="*/ 2669309 w 6170535"/>
                <a:gd name="connsiteY1" fmla="*/ 498763 h 502106"/>
                <a:gd name="connsiteX2" fmla="*/ 6169890 w 6170535"/>
                <a:gd name="connsiteY2" fmla="*/ 0 h 502106"/>
                <a:gd name="connsiteX0" fmla="*/ 0 w 6170535"/>
                <a:gd name="connsiteY0" fmla="*/ 101599 h 502106"/>
                <a:gd name="connsiteX1" fmla="*/ 2669309 w 6170535"/>
                <a:gd name="connsiteY1" fmla="*/ 498763 h 502106"/>
                <a:gd name="connsiteX2" fmla="*/ 6169890 w 6170535"/>
                <a:gd name="connsiteY2" fmla="*/ 0 h 502106"/>
                <a:gd name="connsiteX0" fmla="*/ 0 w 6220020"/>
                <a:gd name="connsiteY0" fmla="*/ 231876 h 502106"/>
                <a:gd name="connsiteX1" fmla="*/ 2718794 w 6220020"/>
                <a:gd name="connsiteY1" fmla="*/ 498763 h 502106"/>
                <a:gd name="connsiteX2" fmla="*/ 6219375 w 6220020"/>
                <a:gd name="connsiteY2" fmla="*/ 0 h 502106"/>
                <a:gd name="connsiteX0" fmla="*/ 0 w 6220020"/>
                <a:gd name="connsiteY0" fmla="*/ 231876 h 502106"/>
                <a:gd name="connsiteX1" fmla="*/ 2718794 w 6220020"/>
                <a:gd name="connsiteY1" fmla="*/ 498763 h 502106"/>
                <a:gd name="connsiteX2" fmla="*/ 6219375 w 6220020"/>
                <a:gd name="connsiteY2" fmla="*/ 0 h 5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0020" h="502106">
                  <a:moveTo>
                    <a:pt x="0" y="231876"/>
                  </a:moveTo>
                  <a:cubicBezTo>
                    <a:pt x="1317721" y="507239"/>
                    <a:pt x="1955255" y="454121"/>
                    <a:pt x="2718794" y="498763"/>
                  </a:cubicBezTo>
                  <a:cubicBezTo>
                    <a:pt x="3482333" y="543405"/>
                    <a:pt x="6268635" y="128539"/>
                    <a:pt x="6219375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stealth" w="lg" len="lg"/>
            </a:ln>
            <a:effectLst>
              <a:outerShdw blurRad="38100" dist="127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91A43C-63B6-4DB0-B687-5B2D5BEF3911}"/>
                </a:ext>
              </a:extLst>
            </p:cNvPr>
            <p:cNvSpPr/>
            <p:nvPr/>
          </p:nvSpPr>
          <p:spPr>
            <a:xfrm>
              <a:off x="3191163" y="2350000"/>
              <a:ext cx="5861797" cy="1838909"/>
            </a:xfrm>
            <a:custGeom>
              <a:avLst/>
              <a:gdLst>
                <a:gd name="connsiteX0" fmla="*/ 0 w 4605489"/>
                <a:gd name="connsiteY0" fmla="*/ 0 h 489333"/>
                <a:gd name="connsiteX1" fmla="*/ 3916218 w 4605489"/>
                <a:gd name="connsiteY1" fmla="*/ 480291 h 489333"/>
                <a:gd name="connsiteX2" fmla="*/ 4581236 w 4605489"/>
                <a:gd name="connsiteY2" fmla="*/ 267855 h 489333"/>
                <a:gd name="connsiteX0" fmla="*/ 0 w 6942289"/>
                <a:gd name="connsiteY0" fmla="*/ 2225963 h 2240661"/>
                <a:gd name="connsiteX1" fmla="*/ 6253018 w 6942289"/>
                <a:gd name="connsiteY1" fmla="*/ 212436 h 2240661"/>
                <a:gd name="connsiteX2" fmla="*/ 6918036 w 6942289"/>
                <a:gd name="connsiteY2" fmla="*/ 0 h 2240661"/>
                <a:gd name="connsiteX0" fmla="*/ 0 w 6918545"/>
                <a:gd name="connsiteY0" fmla="*/ 2225963 h 2623708"/>
                <a:gd name="connsiteX1" fmla="*/ 2669309 w 6918545"/>
                <a:gd name="connsiteY1" fmla="*/ 2623127 h 2623708"/>
                <a:gd name="connsiteX2" fmla="*/ 6918036 w 6918545"/>
                <a:gd name="connsiteY2" fmla="*/ 0 h 2623708"/>
                <a:gd name="connsiteX0" fmla="*/ 0 w 6170535"/>
                <a:gd name="connsiteY0" fmla="*/ 101599 h 502106"/>
                <a:gd name="connsiteX1" fmla="*/ 2669309 w 6170535"/>
                <a:gd name="connsiteY1" fmla="*/ 498763 h 502106"/>
                <a:gd name="connsiteX2" fmla="*/ 6169890 w 6170535"/>
                <a:gd name="connsiteY2" fmla="*/ 0 h 502106"/>
                <a:gd name="connsiteX0" fmla="*/ 0 w 6170535"/>
                <a:gd name="connsiteY0" fmla="*/ 101599 h 502106"/>
                <a:gd name="connsiteX1" fmla="*/ 2669309 w 6170535"/>
                <a:gd name="connsiteY1" fmla="*/ 498763 h 502106"/>
                <a:gd name="connsiteX2" fmla="*/ 6169890 w 6170535"/>
                <a:gd name="connsiteY2" fmla="*/ 0 h 502106"/>
                <a:gd name="connsiteX0" fmla="*/ 0 w 7038753"/>
                <a:gd name="connsiteY0" fmla="*/ 1126835 h 1196096"/>
                <a:gd name="connsiteX1" fmla="*/ 3537527 w 7038753"/>
                <a:gd name="connsiteY1" fmla="*/ 498763 h 1196096"/>
                <a:gd name="connsiteX2" fmla="*/ 7038108 w 7038753"/>
                <a:gd name="connsiteY2" fmla="*/ 0 h 1196096"/>
                <a:gd name="connsiteX0" fmla="*/ 0 w 5533961"/>
                <a:gd name="connsiteY0" fmla="*/ 1542472 h 1611733"/>
                <a:gd name="connsiteX1" fmla="*/ 3537527 w 5533961"/>
                <a:gd name="connsiteY1" fmla="*/ 914400 h 1611733"/>
                <a:gd name="connsiteX2" fmla="*/ 5532581 w 5533961"/>
                <a:gd name="connsiteY2" fmla="*/ 0 h 1611733"/>
                <a:gd name="connsiteX0" fmla="*/ 0 w 5533770"/>
                <a:gd name="connsiteY0" fmla="*/ 1542472 h 1650433"/>
                <a:gd name="connsiteX1" fmla="*/ 3325090 w 5533770"/>
                <a:gd name="connsiteY1" fmla="*/ 1357745 h 1650433"/>
                <a:gd name="connsiteX2" fmla="*/ 5532581 w 5533770"/>
                <a:gd name="connsiteY2" fmla="*/ 0 h 1650433"/>
                <a:gd name="connsiteX0" fmla="*/ 0 w 5533770"/>
                <a:gd name="connsiteY0" fmla="*/ 1542472 h 1688731"/>
                <a:gd name="connsiteX1" fmla="*/ 3325090 w 5533770"/>
                <a:gd name="connsiteY1" fmla="*/ 1357745 h 1688731"/>
                <a:gd name="connsiteX2" fmla="*/ 5532581 w 5533770"/>
                <a:gd name="connsiteY2" fmla="*/ 0 h 1688731"/>
                <a:gd name="connsiteX0" fmla="*/ 0 w 5533770"/>
                <a:gd name="connsiteY0" fmla="*/ 1542472 h 1662990"/>
                <a:gd name="connsiteX1" fmla="*/ 3325090 w 5533770"/>
                <a:gd name="connsiteY1" fmla="*/ 1357745 h 1662990"/>
                <a:gd name="connsiteX2" fmla="*/ 5532581 w 5533770"/>
                <a:gd name="connsiteY2" fmla="*/ 0 h 1662990"/>
                <a:gd name="connsiteX0" fmla="*/ 0 w 5533365"/>
                <a:gd name="connsiteY0" fmla="*/ 1542472 h 1662990"/>
                <a:gd name="connsiteX1" fmla="*/ 3325090 w 5533365"/>
                <a:gd name="connsiteY1" fmla="*/ 1357745 h 1662990"/>
                <a:gd name="connsiteX2" fmla="*/ 5532581 w 5533365"/>
                <a:gd name="connsiteY2" fmla="*/ 0 h 1662990"/>
                <a:gd name="connsiteX0" fmla="*/ 0 w 5534306"/>
                <a:gd name="connsiteY0" fmla="*/ 1542472 h 1614113"/>
                <a:gd name="connsiteX1" fmla="*/ 4590472 w 5534306"/>
                <a:gd name="connsiteY1" fmla="*/ 868218 h 1614113"/>
                <a:gd name="connsiteX2" fmla="*/ 5532581 w 5534306"/>
                <a:gd name="connsiteY2" fmla="*/ 0 h 1614113"/>
                <a:gd name="connsiteX0" fmla="*/ 0 w 5534306"/>
                <a:gd name="connsiteY0" fmla="*/ 1542472 h 1542718"/>
                <a:gd name="connsiteX1" fmla="*/ 4590472 w 5534306"/>
                <a:gd name="connsiteY1" fmla="*/ 868218 h 1542718"/>
                <a:gd name="connsiteX2" fmla="*/ 5532581 w 5534306"/>
                <a:gd name="connsiteY2" fmla="*/ 0 h 1542718"/>
                <a:gd name="connsiteX0" fmla="*/ 0 w 5534306"/>
                <a:gd name="connsiteY0" fmla="*/ 1542472 h 1543418"/>
                <a:gd name="connsiteX1" fmla="*/ 4590472 w 5534306"/>
                <a:gd name="connsiteY1" fmla="*/ 868218 h 1543418"/>
                <a:gd name="connsiteX2" fmla="*/ 5532581 w 5534306"/>
                <a:gd name="connsiteY2" fmla="*/ 0 h 1543418"/>
                <a:gd name="connsiteX0" fmla="*/ 0 w 5534790"/>
                <a:gd name="connsiteY0" fmla="*/ 1542472 h 1548770"/>
                <a:gd name="connsiteX1" fmla="*/ 4821381 w 5534790"/>
                <a:gd name="connsiteY1" fmla="*/ 1052945 h 1548770"/>
                <a:gd name="connsiteX2" fmla="*/ 5532581 w 5534790"/>
                <a:gd name="connsiteY2" fmla="*/ 0 h 1548770"/>
                <a:gd name="connsiteX0" fmla="*/ 0 w 5532581"/>
                <a:gd name="connsiteY0" fmla="*/ 1542472 h 1548770"/>
                <a:gd name="connsiteX1" fmla="*/ 4821381 w 5532581"/>
                <a:gd name="connsiteY1" fmla="*/ 1052945 h 1548770"/>
                <a:gd name="connsiteX2" fmla="*/ 5532581 w 5532581"/>
                <a:gd name="connsiteY2" fmla="*/ 0 h 1548770"/>
                <a:gd name="connsiteX0" fmla="*/ 0 w 5532581"/>
                <a:gd name="connsiteY0" fmla="*/ 1542472 h 1543528"/>
                <a:gd name="connsiteX1" fmla="*/ 4664363 w 5532581"/>
                <a:gd name="connsiteY1" fmla="*/ 886690 h 1543528"/>
                <a:gd name="connsiteX2" fmla="*/ 5532581 w 5532581"/>
                <a:gd name="connsiteY2" fmla="*/ 0 h 1543528"/>
                <a:gd name="connsiteX0" fmla="*/ 0 w 5532581"/>
                <a:gd name="connsiteY0" fmla="*/ 1542472 h 1543528"/>
                <a:gd name="connsiteX1" fmla="*/ 4664363 w 5532581"/>
                <a:gd name="connsiteY1" fmla="*/ 886690 h 1543528"/>
                <a:gd name="connsiteX2" fmla="*/ 5532581 w 5532581"/>
                <a:gd name="connsiteY2" fmla="*/ 0 h 1543528"/>
                <a:gd name="connsiteX0" fmla="*/ 0 w 5421745"/>
                <a:gd name="connsiteY0" fmla="*/ 1320799 h 1321855"/>
                <a:gd name="connsiteX1" fmla="*/ 4664363 w 5421745"/>
                <a:gd name="connsiteY1" fmla="*/ 665017 h 1321855"/>
                <a:gd name="connsiteX2" fmla="*/ 5421745 w 5421745"/>
                <a:gd name="connsiteY2" fmla="*/ 0 h 1321855"/>
                <a:gd name="connsiteX0" fmla="*/ 0 w 5421745"/>
                <a:gd name="connsiteY0" fmla="*/ 1320799 h 1321855"/>
                <a:gd name="connsiteX1" fmla="*/ 4664363 w 5421745"/>
                <a:gd name="connsiteY1" fmla="*/ 665017 h 1321855"/>
                <a:gd name="connsiteX2" fmla="*/ 5421745 w 5421745"/>
                <a:gd name="connsiteY2" fmla="*/ 0 h 1321855"/>
                <a:gd name="connsiteX0" fmla="*/ 0 w 5421745"/>
                <a:gd name="connsiteY0" fmla="*/ 1320799 h 1321855"/>
                <a:gd name="connsiteX1" fmla="*/ 4664363 w 5421745"/>
                <a:gd name="connsiteY1" fmla="*/ 665017 h 1321855"/>
                <a:gd name="connsiteX2" fmla="*/ 5421745 w 5421745"/>
                <a:gd name="connsiteY2" fmla="*/ 0 h 1321855"/>
                <a:gd name="connsiteX0" fmla="*/ 0 w 5421745"/>
                <a:gd name="connsiteY0" fmla="*/ 1320799 h 1321229"/>
                <a:gd name="connsiteX1" fmla="*/ 5221712 w 5421745"/>
                <a:gd name="connsiteY1" fmla="*/ 438594 h 1321229"/>
                <a:gd name="connsiteX2" fmla="*/ 5421745 w 5421745"/>
                <a:gd name="connsiteY2" fmla="*/ 0 h 1321229"/>
                <a:gd name="connsiteX0" fmla="*/ 0 w 5918134"/>
                <a:gd name="connsiteY0" fmla="*/ 1782353 h 1782783"/>
                <a:gd name="connsiteX1" fmla="*/ 5221712 w 5918134"/>
                <a:gd name="connsiteY1" fmla="*/ 900148 h 1782783"/>
                <a:gd name="connsiteX2" fmla="*/ 5918134 w 5918134"/>
                <a:gd name="connsiteY2" fmla="*/ 0 h 1782783"/>
                <a:gd name="connsiteX0" fmla="*/ 0 w 5918134"/>
                <a:gd name="connsiteY0" fmla="*/ 1782353 h 1782783"/>
                <a:gd name="connsiteX1" fmla="*/ 5221712 w 5918134"/>
                <a:gd name="connsiteY1" fmla="*/ 900148 h 1782783"/>
                <a:gd name="connsiteX2" fmla="*/ 5918134 w 5918134"/>
                <a:gd name="connsiteY2" fmla="*/ 0 h 1782783"/>
                <a:gd name="connsiteX0" fmla="*/ 0 w 5861797"/>
                <a:gd name="connsiteY0" fmla="*/ 1838690 h 1839120"/>
                <a:gd name="connsiteX1" fmla="*/ 5221712 w 5861797"/>
                <a:gd name="connsiteY1" fmla="*/ 956485 h 1839120"/>
                <a:gd name="connsiteX2" fmla="*/ 5861797 w 5861797"/>
                <a:gd name="connsiteY2" fmla="*/ 0 h 1839120"/>
                <a:gd name="connsiteX0" fmla="*/ 0 w 5861797"/>
                <a:gd name="connsiteY0" fmla="*/ 1838690 h 1839120"/>
                <a:gd name="connsiteX1" fmla="*/ 5247714 w 5861797"/>
                <a:gd name="connsiteY1" fmla="*/ 956485 h 1839120"/>
                <a:gd name="connsiteX2" fmla="*/ 5861797 w 5861797"/>
                <a:gd name="connsiteY2" fmla="*/ 0 h 1839120"/>
                <a:gd name="connsiteX0" fmla="*/ 0 w 5861797"/>
                <a:gd name="connsiteY0" fmla="*/ 1838690 h 1838902"/>
                <a:gd name="connsiteX1" fmla="*/ 5247714 w 5861797"/>
                <a:gd name="connsiteY1" fmla="*/ 956485 h 1838902"/>
                <a:gd name="connsiteX2" fmla="*/ 5861797 w 5861797"/>
                <a:gd name="connsiteY2" fmla="*/ 0 h 1838902"/>
                <a:gd name="connsiteX0" fmla="*/ 0 w 5861797"/>
                <a:gd name="connsiteY0" fmla="*/ 1838690 h 1838911"/>
                <a:gd name="connsiteX1" fmla="*/ 5247714 w 5861797"/>
                <a:gd name="connsiteY1" fmla="*/ 956485 h 1838911"/>
                <a:gd name="connsiteX2" fmla="*/ 5861797 w 5861797"/>
                <a:gd name="connsiteY2" fmla="*/ 0 h 1838911"/>
                <a:gd name="connsiteX0" fmla="*/ 0 w 5861797"/>
                <a:gd name="connsiteY0" fmla="*/ 1838690 h 1838911"/>
                <a:gd name="connsiteX1" fmla="*/ 5247714 w 5861797"/>
                <a:gd name="connsiteY1" fmla="*/ 956485 h 1838911"/>
                <a:gd name="connsiteX2" fmla="*/ 5861797 w 5861797"/>
                <a:gd name="connsiteY2" fmla="*/ 0 h 1838911"/>
                <a:gd name="connsiteX0" fmla="*/ 0 w 5861797"/>
                <a:gd name="connsiteY0" fmla="*/ 1838690 h 1838907"/>
                <a:gd name="connsiteX1" fmla="*/ 5278049 w 5861797"/>
                <a:gd name="connsiteY1" fmla="*/ 943484 h 1838907"/>
                <a:gd name="connsiteX2" fmla="*/ 5861797 w 5861797"/>
                <a:gd name="connsiteY2" fmla="*/ 0 h 1838907"/>
                <a:gd name="connsiteX0" fmla="*/ 0 w 5861797"/>
                <a:gd name="connsiteY0" fmla="*/ 1838690 h 1838907"/>
                <a:gd name="connsiteX1" fmla="*/ 5278049 w 5861797"/>
                <a:gd name="connsiteY1" fmla="*/ 943484 h 1838907"/>
                <a:gd name="connsiteX2" fmla="*/ 5861797 w 5861797"/>
                <a:gd name="connsiteY2" fmla="*/ 0 h 1838907"/>
                <a:gd name="connsiteX0" fmla="*/ 0 w 5861797"/>
                <a:gd name="connsiteY0" fmla="*/ 1838690 h 1838907"/>
                <a:gd name="connsiteX1" fmla="*/ 5278049 w 5861797"/>
                <a:gd name="connsiteY1" fmla="*/ 943484 h 1838907"/>
                <a:gd name="connsiteX2" fmla="*/ 5861797 w 5861797"/>
                <a:gd name="connsiteY2" fmla="*/ 0 h 1838907"/>
                <a:gd name="connsiteX0" fmla="*/ 0 w 5861797"/>
                <a:gd name="connsiteY0" fmla="*/ 1838690 h 1838871"/>
                <a:gd name="connsiteX1" fmla="*/ 5278049 w 5861797"/>
                <a:gd name="connsiteY1" fmla="*/ 943484 h 1838871"/>
                <a:gd name="connsiteX2" fmla="*/ 5861797 w 5861797"/>
                <a:gd name="connsiteY2" fmla="*/ 0 h 1838871"/>
                <a:gd name="connsiteX0" fmla="*/ 0 w 5861797"/>
                <a:gd name="connsiteY0" fmla="*/ 1838690 h 1838870"/>
                <a:gd name="connsiteX1" fmla="*/ 5278049 w 5861797"/>
                <a:gd name="connsiteY1" fmla="*/ 943484 h 1838870"/>
                <a:gd name="connsiteX2" fmla="*/ 5861797 w 5861797"/>
                <a:gd name="connsiteY2" fmla="*/ 0 h 1838870"/>
                <a:gd name="connsiteX0" fmla="*/ 0 w 5861797"/>
                <a:gd name="connsiteY0" fmla="*/ 1838690 h 1838870"/>
                <a:gd name="connsiteX1" fmla="*/ 5278049 w 5861797"/>
                <a:gd name="connsiteY1" fmla="*/ 943484 h 1838870"/>
                <a:gd name="connsiteX2" fmla="*/ 5861797 w 5861797"/>
                <a:gd name="connsiteY2" fmla="*/ 0 h 1838870"/>
                <a:gd name="connsiteX0" fmla="*/ 0 w 5861797"/>
                <a:gd name="connsiteY0" fmla="*/ 1838690 h 1838880"/>
                <a:gd name="connsiteX1" fmla="*/ 5278049 w 5861797"/>
                <a:gd name="connsiteY1" fmla="*/ 943484 h 1838880"/>
                <a:gd name="connsiteX2" fmla="*/ 5861797 w 5861797"/>
                <a:gd name="connsiteY2" fmla="*/ 0 h 1838880"/>
                <a:gd name="connsiteX0" fmla="*/ 0 w 5861797"/>
                <a:gd name="connsiteY0" fmla="*/ 1838690 h 1838909"/>
                <a:gd name="connsiteX1" fmla="*/ 5083035 w 5861797"/>
                <a:gd name="connsiteY1" fmla="*/ 1056159 h 1838909"/>
                <a:gd name="connsiteX2" fmla="*/ 5861797 w 5861797"/>
                <a:gd name="connsiteY2" fmla="*/ 0 h 1838909"/>
                <a:gd name="connsiteX0" fmla="*/ 0 w 5861797"/>
                <a:gd name="connsiteY0" fmla="*/ 1838690 h 1838909"/>
                <a:gd name="connsiteX1" fmla="*/ 5083035 w 5861797"/>
                <a:gd name="connsiteY1" fmla="*/ 1056159 h 1838909"/>
                <a:gd name="connsiteX2" fmla="*/ 5861797 w 5861797"/>
                <a:gd name="connsiteY2" fmla="*/ 0 h 183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1797" h="1838909">
                  <a:moveTo>
                    <a:pt x="0" y="1838690"/>
                  </a:moveTo>
                  <a:cubicBezTo>
                    <a:pt x="1345430" y="1853314"/>
                    <a:pt x="5005482" y="1133998"/>
                    <a:pt x="5083035" y="1056159"/>
                  </a:cubicBezTo>
                  <a:cubicBezTo>
                    <a:pt x="5160588" y="978320"/>
                    <a:pt x="5596714" y="669500"/>
                    <a:pt x="586179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stealth" w="lg" len="lg"/>
            </a:ln>
            <a:effectLst>
              <a:outerShdw blurRad="38100" dist="127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355326-D334-4956-BA31-875AFF872EF6}"/>
                </a:ext>
              </a:extLst>
            </p:cNvPr>
            <p:cNvSpPr/>
            <p:nvPr/>
          </p:nvSpPr>
          <p:spPr>
            <a:xfrm>
              <a:off x="8249662" y="3411562"/>
              <a:ext cx="861789" cy="528209"/>
            </a:xfrm>
            <a:custGeom>
              <a:avLst/>
              <a:gdLst>
                <a:gd name="connsiteX0" fmla="*/ 0 w 4605489"/>
                <a:gd name="connsiteY0" fmla="*/ 0 h 489333"/>
                <a:gd name="connsiteX1" fmla="*/ 3916218 w 4605489"/>
                <a:gd name="connsiteY1" fmla="*/ 480291 h 489333"/>
                <a:gd name="connsiteX2" fmla="*/ 4581236 w 4605489"/>
                <a:gd name="connsiteY2" fmla="*/ 267855 h 489333"/>
                <a:gd name="connsiteX0" fmla="*/ 0 w 6942289"/>
                <a:gd name="connsiteY0" fmla="*/ 2225963 h 2240661"/>
                <a:gd name="connsiteX1" fmla="*/ 6253018 w 6942289"/>
                <a:gd name="connsiteY1" fmla="*/ 212436 h 2240661"/>
                <a:gd name="connsiteX2" fmla="*/ 6918036 w 6942289"/>
                <a:gd name="connsiteY2" fmla="*/ 0 h 2240661"/>
                <a:gd name="connsiteX0" fmla="*/ 0 w 6918545"/>
                <a:gd name="connsiteY0" fmla="*/ 2225963 h 2623708"/>
                <a:gd name="connsiteX1" fmla="*/ 2669309 w 6918545"/>
                <a:gd name="connsiteY1" fmla="*/ 2623127 h 2623708"/>
                <a:gd name="connsiteX2" fmla="*/ 6918036 w 6918545"/>
                <a:gd name="connsiteY2" fmla="*/ 0 h 2623708"/>
                <a:gd name="connsiteX0" fmla="*/ 0 w 6170535"/>
                <a:gd name="connsiteY0" fmla="*/ 101599 h 502106"/>
                <a:gd name="connsiteX1" fmla="*/ 2669309 w 6170535"/>
                <a:gd name="connsiteY1" fmla="*/ 498763 h 502106"/>
                <a:gd name="connsiteX2" fmla="*/ 6169890 w 6170535"/>
                <a:gd name="connsiteY2" fmla="*/ 0 h 502106"/>
                <a:gd name="connsiteX0" fmla="*/ 0 w 6170535"/>
                <a:gd name="connsiteY0" fmla="*/ 101599 h 502106"/>
                <a:gd name="connsiteX1" fmla="*/ 2669309 w 6170535"/>
                <a:gd name="connsiteY1" fmla="*/ 498763 h 502106"/>
                <a:gd name="connsiteX2" fmla="*/ 6169890 w 6170535"/>
                <a:gd name="connsiteY2" fmla="*/ 0 h 502106"/>
                <a:gd name="connsiteX0" fmla="*/ 0 w 7038753"/>
                <a:gd name="connsiteY0" fmla="*/ 1126835 h 1196096"/>
                <a:gd name="connsiteX1" fmla="*/ 3537527 w 7038753"/>
                <a:gd name="connsiteY1" fmla="*/ 498763 h 1196096"/>
                <a:gd name="connsiteX2" fmla="*/ 7038108 w 7038753"/>
                <a:gd name="connsiteY2" fmla="*/ 0 h 1196096"/>
                <a:gd name="connsiteX0" fmla="*/ 0 w 5533961"/>
                <a:gd name="connsiteY0" fmla="*/ 1542472 h 1611733"/>
                <a:gd name="connsiteX1" fmla="*/ 3537527 w 5533961"/>
                <a:gd name="connsiteY1" fmla="*/ 914400 h 1611733"/>
                <a:gd name="connsiteX2" fmla="*/ 5532581 w 5533961"/>
                <a:gd name="connsiteY2" fmla="*/ 0 h 1611733"/>
                <a:gd name="connsiteX0" fmla="*/ 0 w 5533770"/>
                <a:gd name="connsiteY0" fmla="*/ 1542472 h 1650433"/>
                <a:gd name="connsiteX1" fmla="*/ 3325090 w 5533770"/>
                <a:gd name="connsiteY1" fmla="*/ 1357745 h 1650433"/>
                <a:gd name="connsiteX2" fmla="*/ 5532581 w 5533770"/>
                <a:gd name="connsiteY2" fmla="*/ 0 h 1650433"/>
                <a:gd name="connsiteX0" fmla="*/ 0 w 5533770"/>
                <a:gd name="connsiteY0" fmla="*/ 1542472 h 1688731"/>
                <a:gd name="connsiteX1" fmla="*/ 3325090 w 5533770"/>
                <a:gd name="connsiteY1" fmla="*/ 1357745 h 1688731"/>
                <a:gd name="connsiteX2" fmla="*/ 5532581 w 5533770"/>
                <a:gd name="connsiteY2" fmla="*/ 0 h 1688731"/>
                <a:gd name="connsiteX0" fmla="*/ 0 w 5533770"/>
                <a:gd name="connsiteY0" fmla="*/ 1542472 h 1662990"/>
                <a:gd name="connsiteX1" fmla="*/ 3325090 w 5533770"/>
                <a:gd name="connsiteY1" fmla="*/ 1357745 h 1662990"/>
                <a:gd name="connsiteX2" fmla="*/ 5532581 w 5533770"/>
                <a:gd name="connsiteY2" fmla="*/ 0 h 1662990"/>
                <a:gd name="connsiteX0" fmla="*/ 0 w 5533365"/>
                <a:gd name="connsiteY0" fmla="*/ 1542472 h 1662990"/>
                <a:gd name="connsiteX1" fmla="*/ 3325090 w 5533365"/>
                <a:gd name="connsiteY1" fmla="*/ 1357745 h 1662990"/>
                <a:gd name="connsiteX2" fmla="*/ 5532581 w 5533365"/>
                <a:gd name="connsiteY2" fmla="*/ 0 h 1662990"/>
                <a:gd name="connsiteX0" fmla="*/ 0 w 5534306"/>
                <a:gd name="connsiteY0" fmla="*/ 1542472 h 1614113"/>
                <a:gd name="connsiteX1" fmla="*/ 4590472 w 5534306"/>
                <a:gd name="connsiteY1" fmla="*/ 868218 h 1614113"/>
                <a:gd name="connsiteX2" fmla="*/ 5532581 w 5534306"/>
                <a:gd name="connsiteY2" fmla="*/ 0 h 1614113"/>
                <a:gd name="connsiteX0" fmla="*/ 0 w 5534306"/>
                <a:gd name="connsiteY0" fmla="*/ 1542472 h 1542718"/>
                <a:gd name="connsiteX1" fmla="*/ 4590472 w 5534306"/>
                <a:gd name="connsiteY1" fmla="*/ 868218 h 1542718"/>
                <a:gd name="connsiteX2" fmla="*/ 5532581 w 5534306"/>
                <a:gd name="connsiteY2" fmla="*/ 0 h 1542718"/>
                <a:gd name="connsiteX0" fmla="*/ 0 w 5534306"/>
                <a:gd name="connsiteY0" fmla="*/ 1542472 h 1543418"/>
                <a:gd name="connsiteX1" fmla="*/ 4590472 w 5534306"/>
                <a:gd name="connsiteY1" fmla="*/ 868218 h 1543418"/>
                <a:gd name="connsiteX2" fmla="*/ 5532581 w 5534306"/>
                <a:gd name="connsiteY2" fmla="*/ 0 h 1543418"/>
                <a:gd name="connsiteX0" fmla="*/ 0 w 5534790"/>
                <a:gd name="connsiteY0" fmla="*/ 1542472 h 1548770"/>
                <a:gd name="connsiteX1" fmla="*/ 4821381 w 5534790"/>
                <a:gd name="connsiteY1" fmla="*/ 1052945 h 1548770"/>
                <a:gd name="connsiteX2" fmla="*/ 5532581 w 5534790"/>
                <a:gd name="connsiteY2" fmla="*/ 0 h 1548770"/>
                <a:gd name="connsiteX0" fmla="*/ 0 w 5532581"/>
                <a:gd name="connsiteY0" fmla="*/ 1542472 h 1548770"/>
                <a:gd name="connsiteX1" fmla="*/ 4821381 w 5532581"/>
                <a:gd name="connsiteY1" fmla="*/ 1052945 h 1548770"/>
                <a:gd name="connsiteX2" fmla="*/ 5532581 w 5532581"/>
                <a:gd name="connsiteY2" fmla="*/ 0 h 1548770"/>
                <a:gd name="connsiteX0" fmla="*/ 0 w 5532581"/>
                <a:gd name="connsiteY0" fmla="*/ 1542472 h 1543528"/>
                <a:gd name="connsiteX1" fmla="*/ 4664363 w 5532581"/>
                <a:gd name="connsiteY1" fmla="*/ 886690 h 1543528"/>
                <a:gd name="connsiteX2" fmla="*/ 5532581 w 5532581"/>
                <a:gd name="connsiteY2" fmla="*/ 0 h 1543528"/>
                <a:gd name="connsiteX0" fmla="*/ 0 w 5532581"/>
                <a:gd name="connsiteY0" fmla="*/ 1542472 h 1543528"/>
                <a:gd name="connsiteX1" fmla="*/ 4664363 w 5532581"/>
                <a:gd name="connsiteY1" fmla="*/ 886690 h 1543528"/>
                <a:gd name="connsiteX2" fmla="*/ 5532581 w 5532581"/>
                <a:gd name="connsiteY2" fmla="*/ 0 h 1543528"/>
                <a:gd name="connsiteX0" fmla="*/ 0 w 5421745"/>
                <a:gd name="connsiteY0" fmla="*/ 1320799 h 1321855"/>
                <a:gd name="connsiteX1" fmla="*/ 4664363 w 5421745"/>
                <a:gd name="connsiteY1" fmla="*/ 665017 h 1321855"/>
                <a:gd name="connsiteX2" fmla="*/ 5421745 w 5421745"/>
                <a:gd name="connsiteY2" fmla="*/ 0 h 1321855"/>
                <a:gd name="connsiteX0" fmla="*/ 0 w 5421745"/>
                <a:gd name="connsiteY0" fmla="*/ 1320799 h 1321855"/>
                <a:gd name="connsiteX1" fmla="*/ 4664363 w 5421745"/>
                <a:gd name="connsiteY1" fmla="*/ 665017 h 1321855"/>
                <a:gd name="connsiteX2" fmla="*/ 5421745 w 5421745"/>
                <a:gd name="connsiteY2" fmla="*/ 0 h 1321855"/>
                <a:gd name="connsiteX0" fmla="*/ 0 w 2447636"/>
                <a:gd name="connsiteY0" fmla="*/ 1209963 h 1212815"/>
                <a:gd name="connsiteX1" fmla="*/ 1690254 w 2447636"/>
                <a:gd name="connsiteY1" fmla="*/ 665017 h 1212815"/>
                <a:gd name="connsiteX2" fmla="*/ 2447636 w 2447636"/>
                <a:gd name="connsiteY2" fmla="*/ 0 h 1212815"/>
                <a:gd name="connsiteX0" fmla="*/ 0 w 2447636"/>
                <a:gd name="connsiteY0" fmla="*/ 1209963 h 1440712"/>
                <a:gd name="connsiteX1" fmla="*/ 1690254 w 2447636"/>
                <a:gd name="connsiteY1" fmla="*/ 665017 h 1440712"/>
                <a:gd name="connsiteX2" fmla="*/ 2447636 w 2447636"/>
                <a:gd name="connsiteY2" fmla="*/ 0 h 1440712"/>
                <a:gd name="connsiteX0" fmla="*/ 0 w 2447636"/>
                <a:gd name="connsiteY0" fmla="*/ 1209963 h 1454747"/>
                <a:gd name="connsiteX1" fmla="*/ 2050473 w 2447636"/>
                <a:gd name="connsiteY1" fmla="*/ 729672 h 1454747"/>
                <a:gd name="connsiteX2" fmla="*/ 2447636 w 2447636"/>
                <a:gd name="connsiteY2" fmla="*/ 0 h 1454747"/>
                <a:gd name="connsiteX0" fmla="*/ 0 w 2540000"/>
                <a:gd name="connsiteY0" fmla="*/ 480291 h 725075"/>
                <a:gd name="connsiteX1" fmla="*/ 2050473 w 2540000"/>
                <a:gd name="connsiteY1" fmla="*/ 0 h 725075"/>
                <a:gd name="connsiteX2" fmla="*/ 2540000 w 2540000"/>
                <a:gd name="connsiteY2" fmla="*/ 92364 h 725075"/>
                <a:gd name="connsiteX0" fmla="*/ 254269 w 1233324"/>
                <a:gd name="connsiteY0" fmla="*/ 0 h 616904"/>
                <a:gd name="connsiteX1" fmla="*/ 743797 w 1233324"/>
                <a:gd name="connsiteY1" fmla="*/ 258618 h 616904"/>
                <a:gd name="connsiteX2" fmla="*/ 1233324 w 1233324"/>
                <a:gd name="connsiteY2" fmla="*/ 350982 h 616904"/>
                <a:gd name="connsiteX0" fmla="*/ 208734 w 1187789"/>
                <a:gd name="connsiteY0" fmla="*/ 0 h 616904"/>
                <a:gd name="connsiteX1" fmla="*/ 698262 w 1187789"/>
                <a:gd name="connsiteY1" fmla="*/ 258618 h 616904"/>
                <a:gd name="connsiteX2" fmla="*/ 1187789 w 1187789"/>
                <a:gd name="connsiteY2" fmla="*/ 350982 h 616904"/>
                <a:gd name="connsiteX0" fmla="*/ 0 w 979055"/>
                <a:gd name="connsiteY0" fmla="*/ 0 h 616904"/>
                <a:gd name="connsiteX1" fmla="*/ 489528 w 979055"/>
                <a:gd name="connsiteY1" fmla="*/ 258618 h 616904"/>
                <a:gd name="connsiteX2" fmla="*/ 979055 w 979055"/>
                <a:gd name="connsiteY2" fmla="*/ 350982 h 616904"/>
                <a:gd name="connsiteX0" fmla="*/ 0 w 979055"/>
                <a:gd name="connsiteY0" fmla="*/ 0 h 616904"/>
                <a:gd name="connsiteX1" fmla="*/ 489528 w 979055"/>
                <a:gd name="connsiteY1" fmla="*/ 258618 h 616904"/>
                <a:gd name="connsiteX2" fmla="*/ 979055 w 979055"/>
                <a:gd name="connsiteY2" fmla="*/ 350982 h 616904"/>
                <a:gd name="connsiteX0" fmla="*/ 0 w 979055"/>
                <a:gd name="connsiteY0" fmla="*/ 0 h 672846"/>
                <a:gd name="connsiteX1" fmla="*/ 323274 w 979055"/>
                <a:gd name="connsiteY1" fmla="*/ 461818 h 672846"/>
                <a:gd name="connsiteX2" fmla="*/ 979055 w 979055"/>
                <a:gd name="connsiteY2" fmla="*/ 350982 h 672846"/>
                <a:gd name="connsiteX0" fmla="*/ 0 w 979055"/>
                <a:gd name="connsiteY0" fmla="*/ 0 h 672846"/>
                <a:gd name="connsiteX1" fmla="*/ 323274 w 979055"/>
                <a:gd name="connsiteY1" fmla="*/ 461818 h 672846"/>
                <a:gd name="connsiteX2" fmla="*/ 979055 w 979055"/>
                <a:gd name="connsiteY2" fmla="*/ 350982 h 672846"/>
                <a:gd name="connsiteX0" fmla="*/ 0 w 979055"/>
                <a:gd name="connsiteY0" fmla="*/ 0 h 658228"/>
                <a:gd name="connsiteX1" fmla="*/ 323274 w 979055"/>
                <a:gd name="connsiteY1" fmla="*/ 415637 h 658228"/>
                <a:gd name="connsiteX2" fmla="*/ 979055 w 979055"/>
                <a:gd name="connsiteY2" fmla="*/ 350982 h 658228"/>
                <a:gd name="connsiteX0" fmla="*/ 0 w 979055"/>
                <a:gd name="connsiteY0" fmla="*/ 0 h 441780"/>
                <a:gd name="connsiteX1" fmla="*/ 323274 w 979055"/>
                <a:gd name="connsiteY1" fmla="*/ 415637 h 441780"/>
                <a:gd name="connsiteX2" fmla="*/ 979055 w 979055"/>
                <a:gd name="connsiteY2" fmla="*/ 350982 h 441780"/>
                <a:gd name="connsiteX0" fmla="*/ 0 w 979055"/>
                <a:gd name="connsiteY0" fmla="*/ 54010 h 435025"/>
                <a:gd name="connsiteX1" fmla="*/ 461819 w 979055"/>
                <a:gd name="connsiteY1" fmla="*/ 183319 h 435025"/>
                <a:gd name="connsiteX2" fmla="*/ 979055 w 979055"/>
                <a:gd name="connsiteY2" fmla="*/ 404992 h 435025"/>
                <a:gd name="connsiteX0" fmla="*/ 0 w 979055"/>
                <a:gd name="connsiteY0" fmla="*/ 0 h 381015"/>
                <a:gd name="connsiteX1" fmla="*/ 461819 w 979055"/>
                <a:gd name="connsiteY1" fmla="*/ 129309 h 381015"/>
                <a:gd name="connsiteX2" fmla="*/ 979055 w 979055"/>
                <a:gd name="connsiteY2" fmla="*/ 350982 h 381015"/>
                <a:gd name="connsiteX0" fmla="*/ 0 w 995680"/>
                <a:gd name="connsiteY0" fmla="*/ 0 h 339452"/>
                <a:gd name="connsiteX1" fmla="*/ 478444 w 995680"/>
                <a:gd name="connsiteY1" fmla="*/ 87746 h 339452"/>
                <a:gd name="connsiteX2" fmla="*/ 995680 w 995680"/>
                <a:gd name="connsiteY2" fmla="*/ 309419 h 339452"/>
                <a:gd name="connsiteX0" fmla="*/ 0 w 995680"/>
                <a:gd name="connsiteY0" fmla="*/ 0 h 309419"/>
                <a:gd name="connsiteX1" fmla="*/ 478444 w 995680"/>
                <a:gd name="connsiteY1" fmla="*/ 87746 h 309419"/>
                <a:gd name="connsiteX2" fmla="*/ 995680 w 995680"/>
                <a:gd name="connsiteY2" fmla="*/ 309419 h 309419"/>
                <a:gd name="connsiteX0" fmla="*/ 0 w 883458"/>
                <a:gd name="connsiteY0" fmla="*/ 0 h 463204"/>
                <a:gd name="connsiteX1" fmla="*/ 478444 w 883458"/>
                <a:gd name="connsiteY1" fmla="*/ 87746 h 463204"/>
                <a:gd name="connsiteX2" fmla="*/ 883458 w 883458"/>
                <a:gd name="connsiteY2" fmla="*/ 463204 h 463204"/>
                <a:gd name="connsiteX0" fmla="*/ 0 w 883458"/>
                <a:gd name="connsiteY0" fmla="*/ 0 h 463204"/>
                <a:gd name="connsiteX1" fmla="*/ 478444 w 883458"/>
                <a:gd name="connsiteY1" fmla="*/ 87746 h 463204"/>
                <a:gd name="connsiteX2" fmla="*/ 883458 w 883458"/>
                <a:gd name="connsiteY2" fmla="*/ 463204 h 463204"/>
                <a:gd name="connsiteX0" fmla="*/ 0 w 883458"/>
                <a:gd name="connsiteY0" fmla="*/ 0 h 463204"/>
                <a:gd name="connsiteX1" fmla="*/ 478444 w 883458"/>
                <a:gd name="connsiteY1" fmla="*/ 87746 h 463204"/>
                <a:gd name="connsiteX2" fmla="*/ 883458 w 883458"/>
                <a:gd name="connsiteY2" fmla="*/ 463204 h 463204"/>
                <a:gd name="connsiteX0" fmla="*/ 0 w 883458"/>
                <a:gd name="connsiteY0" fmla="*/ 0 h 463204"/>
                <a:gd name="connsiteX1" fmla="*/ 478444 w 883458"/>
                <a:gd name="connsiteY1" fmla="*/ 87746 h 463204"/>
                <a:gd name="connsiteX2" fmla="*/ 883458 w 883458"/>
                <a:gd name="connsiteY2" fmla="*/ 463204 h 463204"/>
                <a:gd name="connsiteX0" fmla="*/ 0 w 883458"/>
                <a:gd name="connsiteY0" fmla="*/ 0 h 463204"/>
                <a:gd name="connsiteX1" fmla="*/ 478444 w 883458"/>
                <a:gd name="connsiteY1" fmla="*/ 87746 h 463204"/>
                <a:gd name="connsiteX2" fmla="*/ 883458 w 883458"/>
                <a:gd name="connsiteY2" fmla="*/ 463204 h 463204"/>
                <a:gd name="connsiteX0" fmla="*/ 0 w 883458"/>
                <a:gd name="connsiteY0" fmla="*/ 0 h 463204"/>
                <a:gd name="connsiteX1" fmla="*/ 478444 w 883458"/>
                <a:gd name="connsiteY1" fmla="*/ 87746 h 463204"/>
                <a:gd name="connsiteX2" fmla="*/ 883458 w 883458"/>
                <a:gd name="connsiteY2" fmla="*/ 463204 h 463204"/>
                <a:gd name="connsiteX0" fmla="*/ 0 w 861789"/>
                <a:gd name="connsiteY0" fmla="*/ 0 h 528209"/>
                <a:gd name="connsiteX1" fmla="*/ 456775 w 861789"/>
                <a:gd name="connsiteY1" fmla="*/ 152751 h 528209"/>
                <a:gd name="connsiteX2" fmla="*/ 861789 w 861789"/>
                <a:gd name="connsiteY2" fmla="*/ 528209 h 528209"/>
                <a:gd name="connsiteX0" fmla="*/ 0 w 861789"/>
                <a:gd name="connsiteY0" fmla="*/ 0 h 528209"/>
                <a:gd name="connsiteX1" fmla="*/ 478444 w 861789"/>
                <a:gd name="connsiteY1" fmla="*/ 74745 h 528209"/>
                <a:gd name="connsiteX2" fmla="*/ 861789 w 861789"/>
                <a:gd name="connsiteY2" fmla="*/ 528209 h 528209"/>
                <a:gd name="connsiteX0" fmla="*/ 0 w 861789"/>
                <a:gd name="connsiteY0" fmla="*/ 0 h 528209"/>
                <a:gd name="connsiteX1" fmla="*/ 478444 w 861789"/>
                <a:gd name="connsiteY1" fmla="*/ 74745 h 528209"/>
                <a:gd name="connsiteX2" fmla="*/ 861789 w 861789"/>
                <a:gd name="connsiteY2" fmla="*/ 528209 h 52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789" h="528209">
                  <a:moveTo>
                    <a:pt x="0" y="0"/>
                  </a:moveTo>
                  <a:cubicBezTo>
                    <a:pt x="366375" y="33096"/>
                    <a:pt x="380384" y="40264"/>
                    <a:pt x="478444" y="74745"/>
                  </a:cubicBezTo>
                  <a:cubicBezTo>
                    <a:pt x="576504" y="109226"/>
                    <a:pt x="738791" y="182920"/>
                    <a:pt x="861789" y="52820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stealth" w="lg" len="lg"/>
            </a:ln>
            <a:effectLst>
              <a:outerShdw blurRad="38100" dist="127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9AE08A2-3BBE-491C-AE79-BA23B4CB6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818" y="4337983"/>
              <a:ext cx="5346717" cy="9544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4761DD0E-E73F-44BE-B705-53265BE0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956" y="291444"/>
              <a:ext cx="1288060" cy="621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5269-B5A2-4ACB-9C2B-2D1D9B17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51" y="215404"/>
            <a:ext cx="10515600" cy="691888"/>
          </a:xfrm>
        </p:spPr>
        <p:txBody>
          <a:bodyPr anchor="t">
            <a:normAutofit/>
          </a:bodyPr>
          <a:lstStyle/>
          <a:p>
            <a:r>
              <a:rPr lang="en-US" sz="3600" b="1" u="sng" dirty="0"/>
              <a:t>Lakeland Irrigation Scheme – Feasibility Outcomes</a:t>
            </a:r>
            <a:endParaRPr lang="en-AU" sz="36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98E8-FC5A-494F-B3BB-836B1B03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33" y="1074679"/>
            <a:ext cx="10685419" cy="54358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The service need was established for additional irrigable land and a new water source to service this area</a:t>
            </a:r>
          </a:p>
          <a:p>
            <a:pPr marL="0" indent="0">
              <a:buNone/>
            </a:pPr>
            <a:endParaRPr lang="en-AU" sz="1000" dirty="0"/>
          </a:p>
          <a:p>
            <a:pPr marL="514350" indent="-514350">
              <a:buFont typeface="+mj-lt"/>
              <a:buAutoNum type="arabicPeriod" startAt="2"/>
            </a:pPr>
            <a:r>
              <a:rPr lang="en-AU" dirty="0"/>
              <a:t>Part of the Preliminary Business Case was completed by identifying a solution and conducting a Feasibility Analysis on the preferred option  - </a:t>
            </a:r>
            <a:r>
              <a:rPr lang="en-AU" b="1" dirty="0"/>
              <a:t>Palmer River Dam</a:t>
            </a:r>
          </a:p>
          <a:p>
            <a:pPr marL="0" indent="0">
              <a:buNone/>
            </a:pPr>
            <a:endParaRPr lang="en-AU" sz="1000" b="1" dirty="0"/>
          </a:p>
          <a:p>
            <a:pPr marL="514350" indent="-514350">
              <a:buFont typeface="+mj-lt"/>
              <a:buAutoNum type="arabicPeriod" startAt="3"/>
            </a:pPr>
            <a:r>
              <a:rPr lang="en-AU" dirty="0"/>
              <a:t>A cost estimate for delivery of a Detailed Business Case was developed, and a potential program of tasks prepared.</a:t>
            </a:r>
          </a:p>
          <a:p>
            <a:pPr marL="0" indent="0">
              <a:buNone/>
            </a:pPr>
            <a:endParaRPr lang="en-AU" sz="1000" dirty="0"/>
          </a:p>
          <a:p>
            <a:pPr marL="514350" indent="-514350">
              <a:buFont typeface="+mj-lt"/>
              <a:buAutoNum type="arabicPeriod" startAt="4"/>
            </a:pPr>
            <a:r>
              <a:rPr lang="en-AU" dirty="0"/>
              <a:t>Prepared a submission to the Commonwealth Government for the next stage – a Detailed Business Case.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E479E-5837-4D2A-8067-1BBF69B0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6</a:t>
            </a:fld>
            <a:endParaRPr lang="en-AU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FD69D7-68BD-4133-9A21-796A6EE4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B11A8D-177C-4972-BE80-CAFC1C7F715C}"/>
              </a:ext>
            </a:extLst>
          </p:cNvPr>
          <p:cNvCxnSpPr>
            <a:cxnSpLocks/>
          </p:cNvCxnSpPr>
          <p:nvPr/>
        </p:nvCxnSpPr>
        <p:spPr>
          <a:xfrm>
            <a:off x="0" y="6148500"/>
            <a:ext cx="12192000" cy="0"/>
          </a:xfrm>
          <a:prstGeom prst="line">
            <a:avLst/>
          </a:prstGeom>
          <a:ln w="184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904EF6F-52CB-440C-8DFD-1D025B4B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91" y="215404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76" y="1"/>
            <a:ext cx="4067176" cy="766618"/>
          </a:xfrm>
          <a:effectLst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AU" dirty="0"/>
              <a:t>Outcome</a:t>
            </a:r>
            <a:endParaRPr lang="en-US" sz="40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42DEF23-341C-004A-84B6-C7E7BF13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33672"/>
              </p:ext>
            </p:extLst>
          </p:nvPr>
        </p:nvGraphicFramePr>
        <p:xfrm>
          <a:off x="1934534" y="766619"/>
          <a:ext cx="3774506" cy="64527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592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Feb 2019 – Strategic Business Case (SBC) and Feasibility of the Palmer Option released by RDA</a:t>
                      </a: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782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Mid to late 2019 – application by RDATN Commonwealth Government for a Grant to undertake a Detailed Business Case (DBC) for the Palmer River Option</a:t>
                      </a: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4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May 2020 – Commonwealth Grant for $10M to progress the DBC to RDATN</a:t>
                      </a: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876567"/>
                  </a:ext>
                </a:extLst>
              </a:tr>
              <a:tr h="258994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Objectives: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539750" marR="0" lvl="0" indent="-363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A.    Provide an acceptable Price per ML for growers</a:t>
                      </a:r>
                      <a:b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539750" marR="0" lvl="0" indent="-363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lphaUcPeriod" startAt="2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Prepare a Reference Design for a Dam, transfer system and reticulation to meet Objective A</a:t>
                      </a:r>
                      <a:b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51911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lphaUcPeriod" startAt="2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Investigate all technical as well as cultural, social, environment and economic aspects.</a:t>
                      </a:r>
                      <a:b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51911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lphaUcPeriod" startAt="2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Inter" panose="020B0502030000000004" pitchFamily="34" charset="0"/>
                          <a:cs typeface="Arial" panose="020B0604020202020204" pitchFamily="34" charset="0"/>
                        </a:rPr>
                        <a:t>Investigate Funding, Ownership and Operating models</a:t>
                      </a:r>
                    </a:p>
                    <a:p>
                      <a:pPr marL="51911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lphaUcPeriod" startAt="2"/>
                        <a:tabLst/>
                        <a:defRPr/>
                      </a:pPr>
                      <a:endParaRPr lang="en-US" sz="1400" b="1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Inter" panose="020B05020300000000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73716A6-F043-4A51-A444-6C9694CED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98" y="166255"/>
            <a:ext cx="2497554" cy="3262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DA1D9-B4E4-4479-A04C-3469CA204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22" y="166256"/>
            <a:ext cx="2497554" cy="3262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9771D-AFEA-4598-AA4F-56F7E65C2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978" y="3505898"/>
            <a:ext cx="2134488" cy="325973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A9BE31-42C8-4531-9E12-C2915C8EA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319788"/>
            <a:ext cx="1055152" cy="43778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02138C6-C259-4DC6-A31C-AB46A51B0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2683F-C623-433B-B907-B2275B6B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8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1FA74-FA1C-4000-B0D1-14390EDE5241}"/>
              </a:ext>
            </a:extLst>
          </p:cNvPr>
          <p:cNvSpPr txBox="1"/>
          <p:nvPr/>
        </p:nvSpPr>
        <p:spPr>
          <a:xfrm>
            <a:off x="0" y="1448525"/>
            <a:ext cx="4076700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Lakeland Irrigation Scheme</a:t>
            </a:r>
          </a:p>
          <a:p>
            <a:endParaRPr lang="en-US" sz="2400" dirty="0"/>
          </a:p>
          <a:p>
            <a:r>
              <a:rPr lang="en-US" sz="2400" dirty="0"/>
              <a:t>Extent and Configuration</a:t>
            </a:r>
          </a:p>
          <a:p>
            <a:r>
              <a:rPr lang="en-US" sz="2400" dirty="0"/>
              <a:t>(Sept 2021)</a:t>
            </a:r>
          </a:p>
          <a:p>
            <a:endParaRPr lang="en-US" sz="2400" dirty="0"/>
          </a:p>
          <a:p>
            <a:r>
              <a:rPr lang="en-US" sz="2400" dirty="0"/>
              <a:t>3 Components:</a:t>
            </a:r>
            <a:br>
              <a:rPr lang="en-US" sz="2400" dirty="0"/>
            </a:br>
            <a:r>
              <a:rPr lang="en-US" sz="1000" dirty="0"/>
              <a:t> </a:t>
            </a:r>
          </a:p>
          <a:p>
            <a:pPr marL="714375" indent="-457200">
              <a:buFont typeface="+mj-lt"/>
              <a:buAutoNum type="arabicPeriod"/>
            </a:pPr>
            <a:r>
              <a:rPr lang="en-US" dirty="0"/>
              <a:t>Dam</a:t>
            </a:r>
            <a:br>
              <a:rPr lang="en-US" dirty="0"/>
            </a:br>
            <a:endParaRPr lang="en-US" dirty="0"/>
          </a:p>
          <a:p>
            <a:pPr marL="714375" indent="-457200">
              <a:buFont typeface="+mj-lt"/>
              <a:buAutoNum type="arabicPeriod"/>
            </a:pPr>
            <a:r>
              <a:rPr lang="en-US" dirty="0"/>
              <a:t>Transfer from dam to Lakeland</a:t>
            </a:r>
            <a:br>
              <a:rPr lang="en-US" dirty="0"/>
            </a:br>
            <a:endParaRPr lang="en-US" dirty="0"/>
          </a:p>
          <a:p>
            <a:pPr marL="714375" indent="-457200">
              <a:buFont typeface="+mj-lt"/>
              <a:buAutoNum type="arabicPeriod"/>
            </a:pPr>
            <a:r>
              <a:rPr lang="en-US" dirty="0"/>
              <a:t>Reticulation to farms</a:t>
            </a:r>
            <a:endParaRPr lang="en-AU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279A19-270D-42DF-A0DE-A2250960B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67"/>
            <a:ext cx="2238156" cy="92861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3B25F06-1C7F-4620-B441-C46195682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3530" r="30156"/>
          <a:stretch/>
        </p:blipFill>
        <p:spPr>
          <a:xfrm>
            <a:off x="4076700" y="0"/>
            <a:ext cx="8115300" cy="689200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C31D4C3-FB09-4477-9E47-CCF32DC98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31" y="126167"/>
            <a:ext cx="1628994" cy="7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76E22-085D-47BB-8241-A1D52888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CB59-542F-4E82-A83F-DF8804EDF648}" type="slidenum">
              <a:rPr lang="en-AU" smtClean="0"/>
              <a:t>9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4E85C-4973-41CC-93D2-AF71D0E1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80" y="0"/>
            <a:ext cx="10722820" cy="6858000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58D28F-1A7F-40CB-A84C-0CEB8716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7" y="382592"/>
            <a:ext cx="1055152" cy="43778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0BD7B8D-24B1-433C-BEBF-6DE4EB25C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" y="1093438"/>
            <a:ext cx="1288060" cy="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2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1050</Words>
  <Application>Microsoft Office PowerPoint</Application>
  <PresentationFormat>Widescreen</PresentationFormat>
  <Paragraphs>138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Inter</vt:lpstr>
      <vt:lpstr>Wingdings</vt:lpstr>
      <vt:lpstr>Office Theme</vt:lpstr>
      <vt:lpstr>PowerPoint Presentation</vt:lpstr>
      <vt:lpstr>How We Got Here</vt:lpstr>
      <vt:lpstr>Strategic Business Case Scope</vt:lpstr>
      <vt:lpstr>Soil and Land Classification</vt:lpstr>
      <vt:lpstr>Water Sources</vt:lpstr>
      <vt:lpstr>Lakeland Irrigation Scheme – Feasibility Outcomes</vt:lpstr>
      <vt:lpstr>Outcome</vt:lpstr>
      <vt:lpstr>PowerPoint Presentation</vt:lpstr>
      <vt:lpstr>PowerPoint Presentation</vt:lpstr>
      <vt:lpstr>Lakeland Irrigation Scheme – Progress on Palmer Option</vt:lpstr>
      <vt:lpstr>Lakeland Irrigation Scheme – Progress on Palmer Option</vt:lpstr>
      <vt:lpstr>Lakeland Irrigation Scheme – Progress on Palmer Option</vt:lpstr>
      <vt:lpstr>Lakeland Irrigation Scheme – Issues still to be addressed</vt:lpstr>
      <vt:lpstr>Lakeland Irrigation Scheme – Milestones</vt:lpstr>
      <vt:lpstr>Scheme for Reference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Potter</dc:creator>
  <cp:lastModifiedBy>Kasmin Brotherton</cp:lastModifiedBy>
  <cp:revision>29</cp:revision>
  <cp:lastPrinted>2021-09-27T00:51:29Z</cp:lastPrinted>
  <dcterms:created xsi:type="dcterms:W3CDTF">2021-08-10T23:52:38Z</dcterms:created>
  <dcterms:modified xsi:type="dcterms:W3CDTF">2022-05-26T04:47:54Z</dcterms:modified>
</cp:coreProperties>
</file>